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handoutMasterIdLst>
    <p:handoutMasterId r:id="rId19"/>
  </p:handoutMasterIdLst>
  <p:sldIdLst>
    <p:sldId id="270" r:id="rId3"/>
    <p:sldId id="261" r:id="rId4"/>
    <p:sldId id="262" r:id="rId5"/>
    <p:sldId id="272" r:id="rId6"/>
    <p:sldId id="257" r:id="rId7"/>
    <p:sldId id="258" r:id="rId8"/>
    <p:sldId id="259" r:id="rId9"/>
    <p:sldId id="263" r:id="rId10"/>
    <p:sldId id="260" r:id="rId11"/>
    <p:sldId id="273" r:id="rId12"/>
    <p:sldId id="275" r:id="rId13"/>
    <p:sldId id="264" r:id="rId14"/>
    <p:sldId id="274" r:id="rId15"/>
    <p:sldId id="268" r:id="rId16"/>
    <p:sldId id="271" r:id="rId17"/>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84840" autoAdjust="0"/>
  </p:normalViewPr>
  <p:slideViewPr>
    <p:cSldViewPr snapToGrid="0">
      <p:cViewPr varScale="1">
        <p:scale>
          <a:sx n="62" d="100"/>
          <a:sy n="62" d="100"/>
        </p:scale>
        <p:origin x="16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E694A9A-915C-46B9-8223-AF2D8B2E69BB}" type="datetimeFigureOut">
              <a:rPr lang="en-GB" smtClean="0"/>
              <a:t>26/06/2018</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8EA3F87-1308-4CF6-B68F-25F7DCB60143}" type="slidenum">
              <a:rPr lang="en-GB" smtClean="0"/>
              <a:t>‹#›</a:t>
            </a:fld>
            <a:endParaRPr lang="en-GB"/>
          </a:p>
        </p:txBody>
      </p:sp>
    </p:spTree>
    <p:extLst>
      <p:ext uri="{BB962C8B-B14F-4D97-AF65-F5344CB8AC3E}">
        <p14:creationId xmlns:p14="http://schemas.microsoft.com/office/powerpoint/2010/main" val="845654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2B7ABFF-F235-4533-A63B-B3BFECBC49A6}" type="datetimeFigureOut">
              <a:rPr lang="en-GB" smtClean="0"/>
              <a:t>26/06/2018</a:t>
            </a:fld>
            <a:endParaRPr lang="en-GB"/>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EEA7E96-4542-4880-9653-2B14B2ED8FA7}" type="slidenum">
              <a:rPr lang="en-GB" smtClean="0"/>
              <a:t>‹#›</a:t>
            </a:fld>
            <a:endParaRPr lang="en-GB"/>
          </a:p>
        </p:txBody>
      </p:sp>
    </p:spTree>
    <p:extLst>
      <p:ext uri="{BB962C8B-B14F-4D97-AF65-F5344CB8AC3E}">
        <p14:creationId xmlns:p14="http://schemas.microsoft.com/office/powerpoint/2010/main" val="42335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 problems</a:t>
            </a:r>
            <a:r>
              <a:rPr lang="en-GB" baseline="0" dirty="0" smtClean="0"/>
              <a:t> caused by terminal exams – retention, retrieval – they understand it in the lesson, but can’t remember it later.</a:t>
            </a:r>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2</a:t>
            </a:fld>
            <a:endParaRPr lang="en-GB"/>
          </a:p>
        </p:txBody>
      </p:sp>
    </p:spTree>
    <p:extLst>
      <p:ext uri="{BB962C8B-B14F-4D97-AF65-F5344CB8AC3E}">
        <p14:creationId xmlns:p14="http://schemas.microsoft.com/office/powerpoint/2010/main" val="245126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Means that I am not going</a:t>
            </a:r>
            <a:r>
              <a:rPr lang="en-GB" baseline="0" dirty="0" smtClean="0"/>
              <a:t> to be able to measure retrieval practice alone in my research, however all have their merits and are recommended by </a:t>
            </a:r>
            <a:r>
              <a:rPr lang="en-GB" baseline="0" dirty="0" err="1" smtClean="0"/>
              <a:t>Dunlosky</a:t>
            </a:r>
            <a:r>
              <a:rPr lang="en-GB" baseline="0" dirty="0" smtClean="0"/>
              <a:t>, the Learning scientists, EFF etc.</a:t>
            </a:r>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11</a:t>
            </a:fld>
            <a:endParaRPr lang="en-GB"/>
          </a:p>
        </p:txBody>
      </p:sp>
    </p:spTree>
    <p:extLst>
      <p:ext uri="{BB962C8B-B14F-4D97-AF65-F5344CB8AC3E}">
        <p14:creationId xmlns:p14="http://schemas.microsoft.com/office/powerpoint/2010/main" val="222124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Reinforces</a:t>
            </a:r>
            <a:r>
              <a:rPr lang="en-GB" baseline="0" dirty="0" smtClean="0"/>
              <a:t> the idea of challenge in order to build on current understanding and make connections to form lasting, retrievable memories.  Link to Gagne &amp; White’s memory episodes</a:t>
            </a:r>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12</a:t>
            </a:fld>
            <a:endParaRPr lang="en-GB"/>
          </a:p>
        </p:txBody>
      </p:sp>
    </p:spTree>
    <p:extLst>
      <p:ext uri="{BB962C8B-B14F-4D97-AF65-F5344CB8AC3E}">
        <p14:creationId xmlns:p14="http://schemas.microsoft.com/office/powerpoint/2010/main" val="311264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sources</a:t>
            </a:r>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14</a:t>
            </a:fld>
            <a:endParaRPr lang="en-GB"/>
          </a:p>
        </p:txBody>
      </p:sp>
    </p:spTree>
    <p:extLst>
      <p:ext uri="{BB962C8B-B14F-4D97-AF65-F5344CB8AC3E}">
        <p14:creationId xmlns:p14="http://schemas.microsoft.com/office/powerpoint/2010/main" val="269808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15</a:t>
            </a:fld>
            <a:endParaRPr lang="en-GB"/>
          </a:p>
        </p:txBody>
      </p:sp>
    </p:spTree>
    <p:extLst>
      <p:ext uri="{BB962C8B-B14F-4D97-AF65-F5344CB8AC3E}">
        <p14:creationId xmlns:p14="http://schemas.microsoft.com/office/powerpoint/2010/main" val="165681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Emphasise</a:t>
            </a:r>
            <a:r>
              <a:rPr lang="en-GB" baseline="0" dirty="0" smtClean="0"/>
              <a:t> how </a:t>
            </a:r>
            <a:r>
              <a:rPr lang="en-GB" b="0" i="0" baseline="0" dirty="0" smtClean="0"/>
              <a:t>cramming puts only into short-term and is quickly forgotten. When we forget information it is not gone, merely </a:t>
            </a:r>
            <a:r>
              <a:rPr lang="en-US" b="0" i="0" dirty="0" smtClean="0">
                <a:solidFill>
                  <a:srgbClr val="314B67"/>
                </a:solidFill>
                <a:latin typeface="Trebuchet MS" charset="0"/>
                <a:ea typeface="Trebuchet MS" charset="0"/>
                <a:cs typeface="Trebuchet MS" charset="0"/>
              </a:rPr>
              <a:t>becomes harder to access. Retrieving these memories is something we can get better at with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314B67"/>
                </a:solidFill>
                <a:latin typeface="Trebuchet MS" charset="0"/>
              </a:rPr>
              <a:t>Latest buzz</a:t>
            </a:r>
            <a:r>
              <a:rPr lang="en-US" b="0" i="0" baseline="0" dirty="0" smtClean="0">
                <a:solidFill>
                  <a:srgbClr val="314B67"/>
                </a:solidFill>
                <a:latin typeface="Trebuchet MS" charset="0"/>
              </a:rPr>
              <a:t> word is RETRIEVAL PRACTICE which I have been using in my classroom – but it does not stand alone</a:t>
            </a:r>
            <a:endParaRPr lang="en-GB" b="0" i="0" dirty="0"/>
          </a:p>
        </p:txBody>
      </p:sp>
      <p:sp>
        <p:nvSpPr>
          <p:cNvPr id="4" name="Slide Number Placeholder 3"/>
          <p:cNvSpPr>
            <a:spLocks noGrp="1"/>
          </p:cNvSpPr>
          <p:nvPr>
            <p:ph type="sldNum" sz="quarter" idx="10"/>
          </p:nvPr>
        </p:nvSpPr>
        <p:spPr/>
        <p:txBody>
          <a:bodyPr/>
          <a:lstStyle/>
          <a:p>
            <a:fld id="{FEEA7E96-4542-4880-9653-2B14B2ED8FA7}" type="slidenum">
              <a:rPr lang="en-GB" smtClean="0"/>
              <a:t>3</a:t>
            </a:fld>
            <a:endParaRPr lang="en-GB"/>
          </a:p>
        </p:txBody>
      </p:sp>
    </p:spTree>
    <p:extLst>
      <p:ext uri="{BB962C8B-B14F-4D97-AF65-F5344CB8AC3E}">
        <p14:creationId xmlns:p14="http://schemas.microsoft.com/office/powerpoint/2010/main" val="246434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a:t>
            </a:r>
            <a:r>
              <a:rPr lang="en-GB" baseline="0" dirty="0" smtClean="0"/>
              <a:t> description of each stage</a:t>
            </a:r>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4</a:t>
            </a:fld>
            <a:endParaRPr lang="en-GB"/>
          </a:p>
        </p:txBody>
      </p:sp>
    </p:spTree>
    <p:extLst>
      <p:ext uri="{BB962C8B-B14F-4D97-AF65-F5344CB8AC3E}">
        <p14:creationId xmlns:p14="http://schemas.microsoft.com/office/powerpoint/2010/main" val="88621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first lesson with a class. All given</a:t>
            </a:r>
            <a:r>
              <a:rPr lang="en-GB" baseline="0" dirty="0" smtClean="0"/>
              <a:t> a grid to fill in – answer as many as you can (10 </a:t>
            </a:r>
            <a:r>
              <a:rPr lang="en-GB" baseline="0" dirty="0" err="1" smtClean="0"/>
              <a:t>mins</a:t>
            </a:r>
            <a:r>
              <a:rPr lang="en-GB" baseline="0" dirty="0" smtClean="0"/>
              <a:t> – work around room to ensure engagement)</a:t>
            </a:r>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5</a:t>
            </a:fld>
            <a:endParaRPr lang="en-GB"/>
          </a:p>
        </p:txBody>
      </p:sp>
    </p:spTree>
    <p:extLst>
      <p:ext uri="{BB962C8B-B14F-4D97-AF65-F5344CB8AC3E}">
        <p14:creationId xmlns:p14="http://schemas.microsoft.com/office/powerpoint/2010/main" val="243492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Marks </a:t>
            </a:r>
            <a:r>
              <a:rPr lang="en-GB" baseline="0" dirty="0" smtClean="0"/>
              <a:t> /30 DID YOU GET 50%?  DID YOU GET 6 Questions right which ones &amp; why? How did you remember? (share any tips)</a:t>
            </a:r>
          </a:p>
          <a:p>
            <a:r>
              <a:rPr lang="en-GB" dirty="0" smtClean="0"/>
              <a:t>5</a:t>
            </a:r>
            <a:r>
              <a:rPr lang="en-GB" baseline="0" dirty="0" smtClean="0"/>
              <a:t> finger </a:t>
            </a:r>
            <a:r>
              <a:rPr lang="en-GB" baseline="0" dirty="0" err="1" smtClean="0"/>
              <a:t>AfL</a:t>
            </a:r>
            <a:r>
              <a:rPr lang="en-GB" baseline="0" dirty="0" smtClean="0"/>
              <a:t>  </a:t>
            </a:r>
          </a:p>
          <a:p>
            <a:r>
              <a:rPr lang="en-GB" dirty="0" smtClean="0"/>
              <a:t>Ensure</a:t>
            </a:r>
            <a:r>
              <a:rPr lang="en-GB" baseline="0" dirty="0" smtClean="0"/>
              <a:t> students reflect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1305CD-00B7-4BEF-9FB3-E67DD54952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23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a:t>
            </a:r>
            <a:r>
              <a:rPr lang="en-GB" baseline="0" dirty="0" smtClean="0"/>
              <a:t> explanation of theory (has been repeated 2015) and EMPOWERING STUDENTS with what they can do! Little and often!! Teaching to lower year groups</a:t>
            </a:r>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7</a:t>
            </a:fld>
            <a:endParaRPr lang="en-GB"/>
          </a:p>
        </p:txBody>
      </p:sp>
    </p:spTree>
    <p:extLst>
      <p:ext uri="{BB962C8B-B14F-4D97-AF65-F5344CB8AC3E}">
        <p14:creationId xmlns:p14="http://schemas.microsoft.com/office/powerpoint/2010/main" val="337772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The </a:t>
            </a:r>
            <a:r>
              <a:rPr lang="en-GB" dirty="0" smtClean="0"/>
              <a:t>EFF guidance</a:t>
            </a:r>
            <a:r>
              <a:rPr lang="en-GB" baseline="0" dirty="0" smtClean="0"/>
              <a:t> report (which brings together a lot of the research</a:t>
            </a:r>
            <a:r>
              <a:rPr lang="en-GB" baseline="0" smtClean="0"/>
              <a:t>) we </a:t>
            </a:r>
            <a:r>
              <a:rPr lang="en-GB" baseline="0" dirty="0" smtClean="0"/>
              <a:t>do this implicitly as teachers</a:t>
            </a:r>
          </a:p>
          <a:p>
            <a:r>
              <a:rPr lang="en-GB" dirty="0" smtClean="0"/>
              <a:t>My own practice</a:t>
            </a:r>
            <a:r>
              <a:rPr lang="en-GB" baseline="0" dirty="0" smtClean="0"/>
              <a:t> – increased the frequency that I am modelling skills and how I do it… </a:t>
            </a:r>
            <a:r>
              <a:rPr lang="en-GB" baseline="0" dirty="0" err="1" smtClean="0"/>
              <a:t>visualiser</a:t>
            </a:r>
            <a:r>
              <a:rPr lang="en-GB" baseline="0" dirty="0" smtClean="0"/>
              <a:t>, WTM thinking out loud, PLUS the power of reflection. I now try to include this after every new type of task. </a:t>
            </a:r>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8</a:t>
            </a:fld>
            <a:endParaRPr lang="en-GB"/>
          </a:p>
        </p:txBody>
      </p:sp>
    </p:spTree>
    <p:extLst>
      <p:ext uri="{BB962C8B-B14F-4D97-AF65-F5344CB8AC3E}">
        <p14:creationId xmlns:p14="http://schemas.microsoft.com/office/powerpoint/2010/main" val="364372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Unusual viewpoint</a:t>
            </a:r>
            <a:r>
              <a:rPr lang="en-GB" baseline="0" dirty="0" smtClean="0"/>
              <a:t> but TEST </a:t>
            </a:r>
            <a:r>
              <a:rPr lang="en-GB" baseline="0" dirty="0" err="1" smtClean="0"/>
              <a:t>TEST</a:t>
            </a:r>
            <a:r>
              <a:rPr lang="en-GB" baseline="0" dirty="0" smtClean="0"/>
              <a:t> </a:t>
            </a:r>
            <a:r>
              <a:rPr lang="en-GB" baseline="0" dirty="0" err="1" smtClean="0"/>
              <a:t>TEST</a:t>
            </a:r>
            <a:r>
              <a:rPr lang="en-GB" baseline="0" dirty="0" smtClean="0"/>
              <a:t>!! </a:t>
            </a:r>
            <a:r>
              <a:rPr lang="en-GB" dirty="0" err="1" smtClean="0"/>
              <a:t>Roediger</a:t>
            </a:r>
            <a:r>
              <a:rPr lang="en-GB" baseline="0" dirty="0" smtClean="0"/>
              <a:t> very influential in the research of testing.</a:t>
            </a:r>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9</a:t>
            </a:fld>
            <a:endParaRPr lang="en-GB"/>
          </a:p>
        </p:txBody>
      </p:sp>
    </p:spTree>
    <p:extLst>
      <p:ext uri="{BB962C8B-B14F-4D97-AF65-F5344CB8AC3E}">
        <p14:creationId xmlns:p14="http://schemas.microsoft.com/office/powerpoint/2010/main" val="122906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in to academic resilience,</a:t>
            </a:r>
            <a:r>
              <a:rPr lang="en-GB" baseline="0" dirty="0" smtClean="0"/>
              <a:t> especially for those lower ability students with poor self-esteem.  I have one who now will attempt an answer for all questions – give it his best guess…</a:t>
            </a:r>
            <a:endParaRPr lang="en-GB" dirty="0"/>
          </a:p>
        </p:txBody>
      </p:sp>
      <p:sp>
        <p:nvSpPr>
          <p:cNvPr id="4" name="Slide Number Placeholder 3"/>
          <p:cNvSpPr>
            <a:spLocks noGrp="1"/>
          </p:cNvSpPr>
          <p:nvPr>
            <p:ph type="sldNum" sz="quarter" idx="10"/>
          </p:nvPr>
        </p:nvSpPr>
        <p:spPr/>
        <p:txBody>
          <a:bodyPr/>
          <a:lstStyle/>
          <a:p>
            <a:fld id="{FEEA7E96-4542-4880-9653-2B14B2ED8FA7}" type="slidenum">
              <a:rPr lang="en-GB" smtClean="0"/>
              <a:t>10</a:t>
            </a:fld>
            <a:endParaRPr lang="en-GB"/>
          </a:p>
        </p:txBody>
      </p:sp>
    </p:spTree>
    <p:extLst>
      <p:ext uri="{BB962C8B-B14F-4D97-AF65-F5344CB8AC3E}">
        <p14:creationId xmlns:p14="http://schemas.microsoft.com/office/powerpoint/2010/main" val="101494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5AE1E1-FFAA-402F-AE83-A72646CAB2F2}"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4414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5AE1E1-FFAA-402F-AE83-A72646CAB2F2}"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109234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5AE1E1-FFAA-402F-AE83-A72646CAB2F2}"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407831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C121FE-CB5E-48A2-BEF2-8BE78497DAFA}"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85177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C121FE-CB5E-48A2-BEF2-8BE78497DAFA}"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383948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C121FE-CB5E-48A2-BEF2-8BE78497DAFA}"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336893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C121FE-CB5E-48A2-BEF2-8BE78497DAFA}"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3651978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C121FE-CB5E-48A2-BEF2-8BE78497DAFA}" type="datetimeFigureOut">
              <a:rPr lang="en-GB" smtClean="0"/>
              <a:t>26/06/2018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3148707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C121FE-CB5E-48A2-BEF2-8BE78497DAFA}" type="datetimeFigureOut">
              <a:rPr lang="en-GB" smtClean="0"/>
              <a:t>26/06/2018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22269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121FE-CB5E-48A2-BEF2-8BE78497DAFA}" type="datetimeFigureOut">
              <a:rPr lang="en-GB" smtClean="0"/>
              <a:t>26/06/2018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2171668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C121FE-CB5E-48A2-BEF2-8BE78497DAFA}"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68453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5AE1E1-FFAA-402F-AE83-A72646CAB2F2}"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966189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C121FE-CB5E-48A2-BEF2-8BE78497DAFA}"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1222068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C121FE-CB5E-48A2-BEF2-8BE78497DAFA}"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1060970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C121FE-CB5E-48A2-BEF2-8BE78497DAFA}"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C2972-F462-45F5-85BD-6D11AA3740B5}" type="slidenum">
              <a:rPr lang="en-GB" smtClean="0"/>
              <a:t>‹#›</a:t>
            </a:fld>
            <a:endParaRPr lang="en-GB"/>
          </a:p>
        </p:txBody>
      </p:sp>
    </p:spTree>
    <p:extLst>
      <p:ext uri="{BB962C8B-B14F-4D97-AF65-F5344CB8AC3E}">
        <p14:creationId xmlns:p14="http://schemas.microsoft.com/office/powerpoint/2010/main" val="33980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5AE1E1-FFAA-402F-AE83-A72646CAB2F2}"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420208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5AE1E1-FFAA-402F-AE83-A72646CAB2F2}"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55359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5AE1E1-FFAA-402F-AE83-A72646CAB2F2}" type="datetimeFigureOut">
              <a:rPr lang="en-GB" smtClean="0"/>
              <a:t>26/06/2018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9090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5AE1E1-FFAA-402F-AE83-A72646CAB2F2}" type="datetimeFigureOut">
              <a:rPr lang="en-GB" smtClean="0"/>
              <a:t>26/06/2018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56425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AE1E1-FFAA-402F-AE83-A72646CAB2F2}" type="datetimeFigureOut">
              <a:rPr lang="en-GB" smtClean="0"/>
              <a:t>26/06/2018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293276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5AE1E1-FFAA-402F-AE83-A72646CAB2F2}"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195475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5AE1E1-FFAA-402F-AE83-A72646CAB2F2}"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18176-78B9-4CB3-9DD0-0B3A1F93775C}" type="slidenum">
              <a:rPr lang="en-GB" smtClean="0"/>
              <a:t>‹#›</a:t>
            </a:fld>
            <a:endParaRPr lang="en-GB"/>
          </a:p>
        </p:txBody>
      </p:sp>
    </p:spTree>
    <p:extLst>
      <p:ext uri="{BB962C8B-B14F-4D97-AF65-F5344CB8AC3E}">
        <p14:creationId xmlns:p14="http://schemas.microsoft.com/office/powerpoint/2010/main" val="403648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AE1E1-FFAA-402F-AE83-A72646CAB2F2}" type="datetimeFigureOut">
              <a:rPr lang="en-GB" smtClean="0"/>
              <a:t>26/06/2018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18176-78B9-4CB3-9DD0-0B3A1F93775C}" type="slidenum">
              <a:rPr lang="en-GB" smtClean="0"/>
              <a:t>‹#›</a:t>
            </a:fld>
            <a:endParaRPr lang="en-GB"/>
          </a:p>
        </p:txBody>
      </p:sp>
    </p:spTree>
    <p:extLst>
      <p:ext uri="{BB962C8B-B14F-4D97-AF65-F5344CB8AC3E}">
        <p14:creationId xmlns:p14="http://schemas.microsoft.com/office/powerpoint/2010/main" val="341353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121FE-CB5E-48A2-BEF2-8BE78497DAFA}" type="datetimeFigureOut">
              <a:rPr lang="en-GB" smtClean="0"/>
              <a:t>26/06/2018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C2972-F462-45F5-85BD-6D11AA3740B5}" type="slidenum">
              <a:rPr lang="en-GB" smtClean="0"/>
              <a:t>‹#›</a:t>
            </a:fld>
            <a:endParaRPr lang="en-GB"/>
          </a:p>
        </p:txBody>
      </p:sp>
    </p:spTree>
    <p:extLst>
      <p:ext uri="{BB962C8B-B14F-4D97-AF65-F5344CB8AC3E}">
        <p14:creationId xmlns:p14="http://schemas.microsoft.com/office/powerpoint/2010/main" val="1474712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hyperlink" Target="https://www.innerdrive.co.uk/"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retrievalpractice.org/" TargetMode="External"/><Relationship Id="rId5" Type="http://schemas.openxmlformats.org/officeDocument/2006/relationships/hyperlink" Target="http://www.learningscientists.or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www.learningscientists.org/"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a:t>Retrieval practice and other </a:t>
            </a:r>
            <a:r>
              <a:rPr lang="en-GB" sz="4800" dirty="0" smtClean="0"/>
              <a:t>strategies </a:t>
            </a:r>
            <a:r>
              <a:rPr lang="en-GB" sz="4800" dirty="0"/>
              <a:t>to improve memory for terminal GCSE’s</a:t>
            </a:r>
          </a:p>
        </p:txBody>
      </p:sp>
      <p:sp>
        <p:nvSpPr>
          <p:cNvPr id="3" name="Subtitle 2"/>
          <p:cNvSpPr>
            <a:spLocks noGrp="1"/>
          </p:cNvSpPr>
          <p:nvPr>
            <p:ph type="subTitle" idx="1"/>
          </p:nvPr>
        </p:nvSpPr>
        <p:spPr>
          <a:xfrm>
            <a:off x="1143000" y="4100801"/>
            <a:ext cx="6858000" cy="1655762"/>
          </a:xfrm>
        </p:spPr>
        <p:txBody>
          <a:bodyPr>
            <a:normAutofit/>
          </a:bodyPr>
          <a:lstStyle/>
          <a:p>
            <a:r>
              <a:rPr lang="en-GB" sz="2800" dirty="0" smtClean="0"/>
              <a:t>Rachel Corcoran-Daldy</a:t>
            </a:r>
          </a:p>
          <a:p>
            <a:r>
              <a:rPr lang="en-GB" sz="2800" dirty="0" smtClean="0"/>
              <a:t>daldyr@st-andrews-boys.org.uk</a:t>
            </a:r>
          </a:p>
          <a:p>
            <a:r>
              <a:rPr lang="en-GB" sz="2800" dirty="0" smtClean="0"/>
              <a:t>@</a:t>
            </a:r>
            <a:r>
              <a:rPr lang="en-GB" sz="2800" dirty="0" err="1" smtClean="0"/>
              <a:t>rcdbazinga</a:t>
            </a:r>
            <a:endParaRPr lang="en-GB" sz="2800" dirty="0" smtClean="0"/>
          </a:p>
          <a:p>
            <a:endParaRPr lang="en-GB" sz="2800" dirty="0"/>
          </a:p>
        </p:txBody>
      </p:sp>
      <p:sp>
        <p:nvSpPr>
          <p:cNvPr id="18" name="Rectangle 17"/>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20" name="Picture 2" descr="Home"/>
          <p:cNvPicPr>
            <a:picLocks noChangeAspect="1" noChangeArrowheads="1"/>
          </p:cNvPicPr>
          <p:nvPr/>
        </p:nvPicPr>
        <p:blipFill>
          <a:blip r:embed="rId3"/>
          <a:srcRect/>
          <a:stretch>
            <a:fillRect/>
          </a:stretch>
        </p:blipFill>
        <p:spPr bwMode="auto">
          <a:xfrm>
            <a:off x="828308" y="105726"/>
            <a:ext cx="4762500" cy="571501"/>
          </a:xfrm>
          <a:prstGeom prst="rect">
            <a:avLst/>
          </a:prstGeom>
          <a:noFill/>
        </p:spPr>
      </p:pic>
    </p:spTree>
    <p:extLst>
      <p:ext uri="{BB962C8B-B14F-4D97-AF65-F5344CB8AC3E}">
        <p14:creationId xmlns:p14="http://schemas.microsoft.com/office/powerpoint/2010/main" val="1397493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909" y="1150683"/>
            <a:ext cx="7718181" cy="774693"/>
          </a:xfrm>
        </p:spPr>
        <p:txBody>
          <a:bodyPr>
            <a:normAutofit/>
          </a:bodyPr>
          <a:lstStyle/>
          <a:p>
            <a:r>
              <a:rPr lang="en-GB" dirty="0" smtClean="0"/>
              <a:t>Additional effects observed -</a:t>
            </a:r>
            <a:endParaRPr lang="en-GB" dirty="0"/>
          </a:p>
        </p:txBody>
      </p:sp>
      <p:sp>
        <p:nvSpPr>
          <p:cNvPr id="3" name="Content Placeholder 2"/>
          <p:cNvSpPr>
            <a:spLocks noGrp="1"/>
          </p:cNvSpPr>
          <p:nvPr>
            <p:ph idx="1"/>
          </p:nvPr>
        </p:nvSpPr>
        <p:spPr>
          <a:xfrm>
            <a:off x="628650" y="2152965"/>
            <a:ext cx="7530612" cy="3930214"/>
          </a:xfrm>
        </p:spPr>
        <p:txBody>
          <a:bodyPr>
            <a:noAutofit/>
          </a:bodyPr>
          <a:lstStyle/>
          <a:p>
            <a:pPr marL="0" indent="0">
              <a:buNone/>
            </a:pPr>
            <a:r>
              <a:rPr lang="en-GB" dirty="0" smtClean="0"/>
              <a:t>The upshot of these low stakes retrieval quizzes is an increase in student confidence, a willingness to ‘have a go’, plus the ability to skip a question.  </a:t>
            </a:r>
            <a:endParaRPr lang="en-GB" dirty="0"/>
          </a:p>
        </p:txBody>
      </p:sp>
      <p:sp>
        <p:nvSpPr>
          <p:cNvPr id="4" name="Rectangle 3"/>
          <p:cNvSpPr/>
          <p:nvPr/>
        </p:nvSpPr>
        <p:spPr>
          <a:xfrm>
            <a:off x="0" y="6498336"/>
            <a:ext cx="9144000" cy="35966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GB" dirty="0" smtClean="0">
                <a:solidFill>
                  <a:prstClr val="black"/>
                </a:solidFill>
              </a:rPr>
              <a:t>/</a:t>
            </a:r>
            <a:endParaRPr lang="en-GB" dirty="0">
              <a:solidFill>
                <a:prstClr val="black"/>
              </a:solidFill>
            </a:endParaRPr>
          </a:p>
        </p:txBody>
      </p:sp>
      <p:sp>
        <p:nvSpPr>
          <p:cNvPr id="5" name="Rectangle 4"/>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7"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pic>
        <p:nvPicPr>
          <p:cNvPr id="12" name="Picture 11"/>
          <p:cNvPicPr>
            <a:picLocks noChangeAspect="1"/>
          </p:cNvPicPr>
          <p:nvPr/>
        </p:nvPicPr>
        <p:blipFill>
          <a:blip r:embed="rId5"/>
          <a:stretch>
            <a:fillRect/>
          </a:stretch>
        </p:blipFill>
        <p:spPr>
          <a:xfrm>
            <a:off x="2743199" y="3611990"/>
            <a:ext cx="4908281" cy="2564973"/>
          </a:xfrm>
          <a:prstGeom prst="rect">
            <a:avLst/>
          </a:prstGeom>
        </p:spPr>
      </p:pic>
    </p:spTree>
    <p:extLst>
      <p:ext uri="{BB962C8B-B14F-4D97-AF65-F5344CB8AC3E}">
        <p14:creationId xmlns:p14="http://schemas.microsoft.com/office/powerpoint/2010/main" val="2881164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611" y="1042905"/>
            <a:ext cx="5194634" cy="1352308"/>
          </a:xfrm>
        </p:spPr>
        <p:txBody>
          <a:bodyPr>
            <a:normAutofit/>
          </a:bodyPr>
          <a:lstStyle/>
          <a:p>
            <a:r>
              <a:rPr lang="en-GB" dirty="0" smtClean="0"/>
              <a:t>Additional strategies employed-</a:t>
            </a:r>
            <a:endParaRPr lang="en-GB" dirty="0"/>
          </a:p>
        </p:txBody>
      </p:sp>
      <p:sp>
        <p:nvSpPr>
          <p:cNvPr id="3" name="Content Placeholder 2"/>
          <p:cNvSpPr>
            <a:spLocks noGrp="1"/>
          </p:cNvSpPr>
          <p:nvPr>
            <p:ph idx="1"/>
          </p:nvPr>
        </p:nvSpPr>
        <p:spPr>
          <a:xfrm>
            <a:off x="407168" y="2360948"/>
            <a:ext cx="8515350" cy="3607999"/>
          </a:xfrm>
        </p:spPr>
        <p:txBody>
          <a:bodyPr>
            <a:noAutofit/>
          </a:bodyPr>
          <a:lstStyle/>
          <a:p>
            <a:r>
              <a:rPr lang="en-GB" dirty="0"/>
              <a:t>Modelling </a:t>
            </a:r>
            <a:r>
              <a:rPr lang="en-GB" dirty="0" smtClean="0"/>
              <a:t>solutions – WTM and exam technique revision have reduced student panic (as has the knowledge that that ‘rabbit in the headlights’ sensation that is based on their fear of failure only lasts 10 minutes!)</a:t>
            </a:r>
          </a:p>
          <a:p>
            <a:r>
              <a:rPr lang="en-GB" dirty="0" smtClean="0"/>
              <a:t>Elaboration</a:t>
            </a:r>
            <a:r>
              <a:rPr lang="en-GB" dirty="0"/>
              <a:t> </a:t>
            </a:r>
            <a:r>
              <a:rPr lang="en-GB" dirty="0" smtClean="0"/>
              <a:t>(What does this link to? Desirable difficulty)</a:t>
            </a:r>
          </a:p>
          <a:p>
            <a:r>
              <a:rPr lang="en-GB" dirty="0" smtClean="0"/>
              <a:t>Concrete examples</a:t>
            </a:r>
            <a:r>
              <a:rPr lang="en-GB" dirty="0"/>
              <a:t> </a:t>
            </a:r>
            <a:r>
              <a:rPr lang="en-GB" dirty="0" smtClean="0"/>
              <a:t>(e.g. tell a story)</a:t>
            </a:r>
          </a:p>
          <a:p>
            <a:r>
              <a:rPr lang="en-GB" dirty="0" smtClean="0"/>
              <a:t>Dual coding (</a:t>
            </a:r>
            <a:r>
              <a:rPr lang="en-GB" dirty="0" err="1" smtClean="0"/>
              <a:t>e.g.make</a:t>
            </a:r>
            <a:r>
              <a:rPr lang="en-GB" dirty="0" smtClean="0"/>
              <a:t> a video)</a:t>
            </a:r>
          </a:p>
          <a:p>
            <a:r>
              <a:rPr lang="en-GB" dirty="0" smtClean="0"/>
              <a:t>Mind maps &amp; flash cards</a:t>
            </a:r>
          </a:p>
          <a:p>
            <a:pPr marL="0" indent="0">
              <a:buNone/>
            </a:pPr>
            <a:endParaRPr lang="en-GB" dirty="0"/>
          </a:p>
        </p:txBody>
      </p:sp>
      <p:sp>
        <p:nvSpPr>
          <p:cNvPr id="4" name="Rectangle 3"/>
          <p:cNvSpPr/>
          <p:nvPr/>
        </p:nvSpPr>
        <p:spPr>
          <a:xfrm>
            <a:off x="0" y="6498336"/>
            <a:ext cx="9144000" cy="35966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GB" dirty="0" smtClean="0">
                <a:solidFill>
                  <a:prstClr val="black"/>
                </a:solidFill>
              </a:rPr>
              <a:t>/</a:t>
            </a:r>
            <a:endParaRPr lang="en-GB" dirty="0">
              <a:solidFill>
                <a:prstClr val="black"/>
              </a:solidFill>
            </a:endParaRPr>
          </a:p>
        </p:txBody>
      </p:sp>
      <p:sp>
        <p:nvSpPr>
          <p:cNvPr id="5" name="Rectangle 4"/>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7"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pic>
        <p:nvPicPr>
          <p:cNvPr id="10" name="Picture 9"/>
          <p:cNvPicPr>
            <a:picLocks noChangeAspect="1"/>
          </p:cNvPicPr>
          <p:nvPr/>
        </p:nvPicPr>
        <p:blipFill>
          <a:blip r:embed="rId5"/>
          <a:stretch>
            <a:fillRect/>
          </a:stretch>
        </p:blipFill>
        <p:spPr>
          <a:xfrm>
            <a:off x="5690912" y="165495"/>
            <a:ext cx="3284570" cy="1903937"/>
          </a:xfrm>
          <a:prstGeom prst="rect">
            <a:avLst/>
          </a:prstGeom>
        </p:spPr>
      </p:pic>
      <p:pic>
        <p:nvPicPr>
          <p:cNvPr id="9" name="Picture 2" descr="The Learning Scientis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121" y="4773470"/>
            <a:ext cx="1401588" cy="162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6999"/>
            <a:ext cx="7886700" cy="888626"/>
          </a:xfrm>
        </p:spPr>
        <p:txBody>
          <a:bodyPr/>
          <a:lstStyle/>
          <a:p>
            <a:r>
              <a:rPr lang="en-GB" dirty="0" smtClean="0"/>
              <a:t>Desirable difficulty</a:t>
            </a:r>
            <a:endParaRPr lang="en-GB" dirty="0"/>
          </a:p>
        </p:txBody>
      </p:sp>
      <p:sp>
        <p:nvSpPr>
          <p:cNvPr id="3" name="Content Placeholder 2"/>
          <p:cNvSpPr>
            <a:spLocks noGrp="1"/>
          </p:cNvSpPr>
          <p:nvPr>
            <p:ph idx="1"/>
          </p:nvPr>
        </p:nvSpPr>
        <p:spPr>
          <a:xfrm>
            <a:off x="628650" y="1825625"/>
            <a:ext cx="7886700" cy="2350871"/>
          </a:xfrm>
        </p:spPr>
        <p:txBody>
          <a:bodyPr>
            <a:normAutofit/>
          </a:bodyPr>
          <a:lstStyle/>
          <a:p>
            <a:pPr marL="0" indent="0">
              <a:buNone/>
            </a:pPr>
            <a:r>
              <a:rPr lang="en-GB" dirty="0" smtClean="0"/>
              <a:t>“Learning requires an active process of interpretation— that is, mapping new things we are trying to learn onto what we already know….</a:t>
            </a:r>
          </a:p>
          <a:p>
            <a:pPr marL="0" indent="0">
              <a:buNone/>
            </a:pPr>
            <a:r>
              <a:rPr lang="en-GB" dirty="0" smtClean="0"/>
              <a:t>In </a:t>
            </a:r>
            <a:r>
              <a:rPr lang="en-GB" dirty="0"/>
              <a:t>short, try to spend less time on the input side and more time on the output side</a:t>
            </a:r>
            <a:r>
              <a:rPr lang="en-GB" dirty="0" smtClean="0"/>
              <a:t>,…. </a:t>
            </a:r>
          </a:p>
        </p:txBody>
      </p:sp>
      <p:sp>
        <p:nvSpPr>
          <p:cNvPr id="4" name="Rectangle 3"/>
          <p:cNvSpPr/>
          <p:nvPr/>
        </p:nvSpPr>
        <p:spPr>
          <a:xfrm>
            <a:off x="0" y="6498336"/>
            <a:ext cx="9144000" cy="35966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Gill Sans MT" panose="020B0502020104020203" pitchFamily="34" charset="0"/>
                <a:ea typeface="+mn-ea"/>
                <a:cs typeface="+mn-cs"/>
              </a:rPr>
              <a:t>Bjork &amp; Bjork (2011) pp 62-63</a:t>
            </a:r>
            <a:endPar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5" name="Rectangle 4"/>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7"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040" y="848381"/>
            <a:ext cx="1366345" cy="11705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8650" y="4070941"/>
            <a:ext cx="6066440" cy="2031325"/>
          </a:xfrm>
          <a:prstGeom prst="rect">
            <a:avLst/>
          </a:prstGeom>
        </p:spPr>
        <p:txBody>
          <a:bodyPr wrap="square">
            <a:spAutoFit/>
          </a:bodyPr>
          <a:lstStyle/>
          <a:p>
            <a:pPr lvl="0" defTabSz="914400">
              <a:lnSpc>
                <a:spcPct val="90000"/>
              </a:lnSpc>
              <a:spcBef>
                <a:spcPts val="1000"/>
              </a:spcBef>
            </a:pPr>
            <a:r>
              <a:rPr lang="en-GB" sz="2800" dirty="0">
                <a:solidFill>
                  <a:prstClr val="black"/>
                </a:solidFill>
              </a:rPr>
              <a:t>Any activities that…. require you to retrieve or generate information, rather than just representing information to yourself—will make your learning both more durable and flexible.”</a:t>
            </a:r>
          </a:p>
        </p:txBody>
      </p:sp>
      <p:pic>
        <p:nvPicPr>
          <p:cNvPr id="1028" name="Picture 4" descr="Image result for challen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9779" y="17108"/>
            <a:ext cx="2542877" cy="7933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oly grai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2068" y="3767284"/>
            <a:ext cx="1449800" cy="263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50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906433"/>
            <a:ext cx="8807116" cy="861380"/>
          </a:xfrm>
        </p:spPr>
        <p:txBody>
          <a:bodyPr>
            <a:normAutofit/>
          </a:bodyPr>
          <a:lstStyle/>
          <a:p>
            <a:r>
              <a:rPr lang="en-GB" sz="3600" dirty="0" smtClean="0"/>
              <a:t>How has this research changed my practice:</a:t>
            </a:r>
            <a:endParaRPr lang="en-GB" sz="3600" dirty="0"/>
          </a:p>
        </p:txBody>
      </p:sp>
      <p:sp>
        <p:nvSpPr>
          <p:cNvPr id="3" name="Content Placeholder 2"/>
          <p:cNvSpPr>
            <a:spLocks noGrp="1"/>
          </p:cNvSpPr>
          <p:nvPr>
            <p:ph idx="1"/>
          </p:nvPr>
        </p:nvSpPr>
        <p:spPr>
          <a:xfrm>
            <a:off x="214330" y="1724064"/>
            <a:ext cx="6410757" cy="4672711"/>
          </a:xfrm>
        </p:spPr>
        <p:txBody>
          <a:bodyPr>
            <a:normAutofit fontScale="92500" lnSpcReduction="20000"/>
          </a:bodyPr>
          <a:lstStyle/>
          <a:p>
            <a:r>
              <a:rPr lang="en-GB" dirty="0" smtClean="0"/>
              <a:t>Explicitly modelling and teaching revision strategies and allowing for metacognitive reflection (questioning)</a:t>
            </a:r>
          </a:p>
          <a:p>
            <a:r>
              <a:rPr lang="en-GB" dirty="0" smtClean="0"/>
              <a:t>Incorporating Retrieval activities within </a:t>
            </a:r>
            <a:r>
              <a:rPr lang="en-GB" dirty="0" err="1" smtClean="0"/>
              <a:t>SoW</a:t>
            </a:r>
            <a:endParaRPr lang="en-GB" dirty="0" smtClean="0"/>
          </a:p>
          <a:p>
            <a:r>
              <a:rPr lang="en-GB" dirty="0" smtClean="0"/>
              <a:t>Focus on exam technique to increase student resilience</a:t>
            </a:r>
            <a:endParaRPr lang="en-GB" dirty="0"/>
          </a:p>
          <a:p>
            <a:pPr marL="0" indent="0">
              <a:buNone/>
            </a:pPr>
            <a:r>
              <a:rPr lang="en-GB" dirty="0" smtClean="0"/>
              <a:t>What I’m going to try next:</a:t>
            </a:r>
          </a:p>
          <a:p>
            <a:r>
              <a:rPr lang="en-GB" dirty="0" smtClean="0"/>
              <a:t>Retrieve taking – make notes </a:t>
            </a:r>
            <a:r>
              <a:rPr lang="en-GB" b="1" dirty="0" smtClean="0"/>
              <a:t>AFTER</a:t>
            </a:r>
            <a:r>
              <a:rPr lang="en-GB" dirty="0" smtClean="0"/>
              <a:t> the video rather than during.  Traditionally I have championed making mind maps during videos </a:t>
            </a:r>
            <a:r>
              <a:rPr lang="en-GB" dirty="0" err="1" smtClean="0"/>
              <a:t>etc</a:t>
            </a:r>
            <a:r>
              <a:rPr lang="en-GB" dirty="0" smtClean="0"/>
              <a:t>, and then asking students to ‘write them up’.</a:t>
            </a:r>
          </a:p>
          <a:p>
            <a:r>
              <a:rPr lang="en-GB" dirty="0" smtClean="0"/>
              <a:t>Negative marking (to reduce threat)</a:t>
            </a:r>
          </a:p>
        </p:txBody>
      </p:sp>
      <p:sp>
        <p:nvSpPr>
          <p:cNvPr id="4" name="Rectangle 3"/>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6" name="Picture 2" descr="Home"/>
          <p:cNvPicPr>
            <a:picLocks noChangeAspect="1" noChangeArrowheads="1"/>
          </p:cNvPicPr>
          <p:nvPr/>
        </p:nvPicPr>
        <p:blipFill>
          <a:blip r:embed="rId3"/>
          <a:srcRect/>
          <a:stretch>
            <a:fillRect/>
          </a:stretch>
        </p:blipFill>
        <p:spPr bwMode="auto">
          <a:xfrm>
            <a:off x="828308" y="105726"/>
            <a:ext cx="4762500" cy="571501"/>
          </a:xfrm>
          <a:prstGeom prst="rect">
            <a:avLst/>
          </a:prstGeom>
          <a:noFill/>
        </p:spPr>
      </p:pic>
      <p:sp>
        <p:nvSpPr>
          <p:cNvPr id="7" name="Rectangle 6"/>
          <p:cNvSpPr/>
          <p:nvPr/>
        </p:nvSpPr>
        <p:spPr>
          <a:xfrm>
            <a:off x="0" y="6498336"/>
            <a:ext cx="9144000" cy="35966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https://www.retrievalpractice.org/archive/2018/5/11/retrieve-taking</a:t>
            </a:r>
          </a:p>
        </p:txBody>
      </p:sp>
      <p:pic>
        <p:nvPicPr>
          <p:cNvPr id="8" name="Picture 7"/>
          <p:cNvPicPr>
            <a:picLocks noChangeAspect="1"/>
          </p:cNvPicPr>
          <p:nvPr/>
        </p:nvPicPr>
        <p:blipFill rotWithShape="1">
          <a:blip r:embed="rId4"/>
          <a:srcRect l="28203" t="11622" r="24453" b="9277"/>
          <a:stretch/>
        </p:blipFill>
        <p:spPr>
          <a:xfrm>
            <a:off x="6625087" y="2041510"/>
            <a:ext cx="2299169" cy="3073146"/>
          </a:xfrm>
          <a:prstGeom prst="rect">
            <a:avLst/>
          </a:prstGeom>
        </p:spPr>
      </p:pic>
    </p:spTree>
    <p:extLst>
      <p:ext uri="{BB962C8B-B14F-4D97-AF65-F5344CB8AC3E}">
        <p14:creationId xmlns:p14="http://schemas.microsoft.com/office/powerpoint/2010/main" val="310061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43"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sp>
        <p:nvSpPr>
          <p:cNvPr id="3" name="Title 2"/>
          <p:cNvSpPr>
            <a:spLocks noGrp="1"/>
          </p:cNvSpPr>
          <p:nvPr>
            <p:ph type="title"/>
          </p:nvPr>
        </p:nvSpPr>
        <p:spPr>
          <a:xfrm>
            <a:off x="583590" y="818884"/>
            <a:ext cx="7886700" cy="871805"/>
          </a:xfrm>
        </p:spPr>
        <p:txBody>
          <a:bodyPr/>
          <a:lstStyle/>
          <a:p>
            <a:r>
              <a:rPr lang="en-GB" dirty="0" smtClean="0"/>
              <a:t>Further info &amp; resources</a:t>
            </a:r>
            <a:endParaRPr lang="en-GB" dirty="0"/>
          </a:p>
        </p:txBody>
      </p:sp>
      <p:sp>
        <p:nvSpPr>
          <p:cNvPr id="11" name="Content Placeholder 10"/>
          <p:cNvSpPr>
            <a:spLocks noGrp="1"/>
          </p:cNvSpPr>
          <p:nvPr>
            <p:ph idx="1"/>
          </p:nvPr>
        </p:nvSpPr>
        <p:spPr>
          <a:xfrm>
            <a:off x="583590" y="1553610"/>
            <a:ext cx="7886700" cy="5520050"/>
          </a:xfrm>
        </p:spPr>
        <p:txBody>
          <a:bodyPr>
            <a:normAutofit fontScale="70000" lnSpcReduction="20000"/>
          </a:bodyPr>
          <a:lstStyle/>
          <a:p>
            <a:r>
              <a:rPr lang="en-GB" dirty="0" err="1" smtClean="0"/>
              <a:t>Roediger</a:t>
            </a:r>
            <a:r>
              <a:rPr lang="en-GB" dirty="0"/>
              <a:t>, Putnam &amp; Smith (2011) ‘Ten benefits of testing and their applications to educational practice’, </a:t>
            </a:r>
            <a:r>
              <a:rPr lang="en-GB" dirty="0" smtClean="0"/>
              <a:t>Psychology </a:t>
            </a:r>
            <a:r>
              <a:rPr lang="en-GB" dirty="0"/>
              <a:t>of Learning and Motivation, Vol 55, </a:t>
            </a:r>
            <a:r>
              <a:rPr lang="en-GB" dirty="0" smtClean="0"/>
              <a:t>pp1-36</a:t>
            </a:r>
          </a:p>
          <a:p>
            <a:r>
              <a:rPr lang="en-GB" dirty="0" smtClean="0"/>
              <a:t>“Metacognition and Self-Regulated learning”, Guidance </a:t>
            </a:r>
            <a:r>
              <a:rPr lang="en-GB" dirty="0"/>
              <a:t>report – Education Endowment Foundation (2018</a:t>
            </a:r>
            <a:r>
              <a:rPr lang="en-GB" dirty="0" smtClean="0"/>
              <a:t>)</a:t>
            </a:r>
          </a:p>
          <a:p>
            <a:r>
              <a:rPr lang="en-GB" dirty="0" err="1"/>
              <a:t>Gagné</a:t>
            </a:r>
            <a:r>
              <a:rPr lang="en-GB" dirty="0"/>
              <a:t>, R. and White, R. (1978) Memory Structures and Learning Outcomes, </a:t>
            </a:r>
            <a:r>
              <a:rPr lang="en-GB" i="1" dirty="0"/>
              <a:t>Review of Educational Research</a:t>
            </a:r>
            <a:r>
              <a:rPr lang="en-GB" dirty="0"/>
              <a:t>, 48(2), pp. 187-222</a:t>
            </a:r>
            <a:r>
              <a:rPr lang="en-GB" dirty="0" smtClean="0"/>
              <a:t>.</a:t>
            </a:r>
          </a:p>
          <a:p>
            <a:r>
              <a:rPr lang="en-GB" dirty="0"/>
              <a:t>White, R. T. (1996) The link between the laboratory and learning. </a:t>
            </a:r>
            <a:r>
              <a:rPr lang="en-GB" i="1" dirty="0"/>
              <a:t>International Journal of Science Education</a:t>
            </a:r>
            <a:r>
              <a:rPr lang="en-GB" dirty="0"/>
              <a:t>, 18(7), pp. 761-774</a:t>
            </a:r>
            <a:r>
              <a:rPr lang="en-GB" dirty="0" smtClean="0"/>
              <a:t>.</a:t>
            </a:r>
          </a:p>
          <a:p>
            <a:r>
              <a:rPr lang="en-GB" dirty="0"/>
              <a:t>Bjork &amp; Bjork, ‘Making things hard on yourself, but in a good way; Creating desirable difficulties to enhance learning’, in </a:t>
            </a:r>
            <a:r>
              <a:rPr lang="en-GB" dirty="0" err="1"/>
              <a:t>Gernsbacher</a:t>
            </a:r>
            <a:r>
              <a:rPr lang="en-GB" dirty="0"/>
              <a:t> et al (eds.) Psychology and the real </a:t>
            </a:r>
            <a:r>
              <a:rPr lang="en-GB" dirty="0" err="1"/>
              <a:t>world:Essays</a:t>
            </a:r>
            <a:r>
              <a:rPr lang="en-GB" dirty="0"/>
              <a:t> illustrating fundamental contributions to society (2</a:t>
            </a:r>
            <a:r>
              <a:rPr lang="en-GB" baseline="30000" dirty="0"/>
              <a:t>nd</a:t>
            </a:r>
            <a:r>
              <a:rPr lang="en-GB" dirty="0"/>
              <a:t> </a:t>
            </a:r>
            <a:r>
              <a:rPr lang="en-GB" dirty="0" err="1"/>
              <a:t>edn</a:t>
            </a:r>
            <a:r>
              <a:rPr lang="en-GB" dirty="0"/>
              <a:t>) pp59-68, 2011</a:t>
            </a:r>
          </a:p>
          <a:p>
            <a:r>
              <a:rPr lang="en-GB" dirty="0">
                <a:solidFill>
                  <a:prstClr val="black"/>
                </a:solidFill>
              </a:rPr>
              <a:t>John </a:t>
            </a:r>
            <a:r>
              <a:rPr lang="en-GB" b="1" dirty="0" err="1">
                <a:solidFill>
                  <a:prstClr val="black"/>
                </a:solidFill>
              </a:rPr>
              <a:t>Dunlosky</a:t>
            </a:r>
            <a:r>
              <a:rPr lang="en-GB" dirty="0">
                <a:solidFill>
                  <a:prstClr val="black"/>
                </a:solidFill>
              </a:rPr>
              <a:t>, "</a:t>
            </a:r>
            <a:r>
              <a:rPr lang="en-GB" b="1" dirty="0">
                <a:solidFill>
                  <a:prstClr val="black"/>
                </a:solidFill>
              </a:rPr>
              <a:t>Strengthening the Student Toolbox</a:t>
            </a:r>
            <a:r>
              <a:rPr lang="en-GB" dirty="0">
                <a:solidFill>
                  <a:prstClr val="black"/>
                </a:solidFill>
              </a:rPr>
              <a:t>: Study Strategies to Boost Learning," American Educator, Fall, 2013. pp 12-21</a:t>
            </a:r>
            <a:r>
              <a:rPr lang="en-GB" dirty="0" smtClean="0">
                <a:solidFill>
                  <a:prstClr val="black"/>
                </a:solidFill>
              </a:rPr>
              <a:t>.</a:t>
            </a:r>
          </a:p>
          <a:p>
            <a:r>
              <a:rPr lang="en-GB" dirty="0">
                <a:solidFill>
                  <a:prstClr val="black"/>
                </a:solidFill>
              </a:rPr>
              <a:t>Megan </a:t>
            </a:r>
            <a:r>
              <a:rPr lang="en-GB" b="1" dirty="0">
                <a:solidFill>
                  <a:prstClr val="black"/>
                </a:solidFill>
              </a:rPr>
              <a:t>Smith</a:t>
            </a:r>
            <a:r>
              <a:rPr lang="en-GB" dirty="0">
                <a:solidFill>
                  <a:prstClr val="black"/>
                </a:solidFill>
              </a:rPr>
              <a:t> &amp; Yana </a:t>
            </a:r>
            <a:r>
              <a:rPr lang="en-GB" b="1" dirty="0">
                <a:solidFill>
                  <a:prstClr val="black"/>
                </a:solidFill>
              </a:rPr>
              <a:t>Weinstein</a:t>
            </a:r>
            <a:r>
              <a:rPr lang="en-GB" dirty="0">
                <a:solidFill>
                  <a:prstClr val="black"/>
                </a:solidFill>
              </a:rPr>
              <a:t>, The Learning Scientists:  </a:t>
            </a:r>
            <a:r>
              <a:rPr lang="en-GB" dirty="0">
                <a:solidFill>
                  <a:prstClr val="black"/>
                </a:solidFill>
                <a:hlinkClick r:id="rId5"/>
              </a:rPr>
              <a:t>http://www.learningscientists.org/</a:t>
            </a:r>
            <a:endParaRPr lang="en-GB" dirty="0">
              <a:solidFill>
                <a:prstClr val="black"/>
              </a:solidFill>
            </a:endParaRPr>
          </a:p>
          <a:p>
            <a:r>
              <a:rPr lang="en-GB" dirty="0">
                <a:latin typeface="Gill Sans MT" panose="020B0502020104020203" pitchFamily="34" charset="0"/>
                <a:hlinkClick r:id="rId6"/>
              </a:rPr>
              <a:t>https://</a:t>
            </a:r>
            <a:r>
              <a:rPr lang="en-GB" dirty="0" smtClean="0">
                <a:latin typeface="Gill Sans MT" panose="020B0502020104020203" pitchFamily="34" charset="0"/>
                <a:hlinkClick r:id="rId6"/>
              </a:rPr>
              <a:t>www.retrievalpractice.org/</a:t>
            </a:r>
            <a:endParaRPr lang="en-GB" dirty="0" smtClean="0">
              <a:latin typeface="Gill Sans MT" panose="020B0502020104020203" pitchFamily="34" charset="0"/>
            </a:endParaRPr>
          </a:p>
          <a:p>
            <a:r>
              <a:rPr lang="en-GB" dirty="0">
                <a:latin typeface="Gill Sans MT" panose="020B0502020104020203" pitchFamily="34" charset="0"/>
                <a:hlinkClick r:id="rId7"/>
              </a:rPr>
              <a:t>https://www.innerdrive.co.uk</a:t>
            </a:r>
            <a:r>
              <a:rPr lang="en-GB" dirty="0" smtClean="0">
                <a:latin typeface="Gill Sans MT" panose="020B0502020104020203" pitchFamily="34" charset="0"/>
                <a:hlinkClick r:id="rId7"/>
              </a:rPr>
              <a:t>/</a:t>
            </a:r>
            <a:endParaRPr lang="en-GB" dirty="0" smtClean="0">
              <a:latin typeface="Gill Sans MT" panose="020B0502020104020203" pitchFamily="34" charset="0"/>
            </a:endParaRPr>
          </a:p>
          <a:p>
            <a:endParaRPr lang="en-GB" dirty="0" smtClean="0">
              <a:latin typeface="Gill Sans MT" panose="020B0502020104020203" pitchFamily="34" charset="0"/>
            </a:endParaRPr>
          </a:p>
          <a:p>
            <a:endParaRPr lang="en-GB" dirty="0" smtClean="0">
              <a:latin typeface="Gill Sans MT" panose="020B0502020104020203" pitchFamily="34" charset="0"/>
            </a:endParaRPr>
          </a:p>
          <a:p>
            <a:endParaRPr lang="en-GB" dirty="0" smtClean="0">
              <a:latin typeface="Gill Sans MT" panose="020B0502020104020203" pitchFamily="34" charset="0"/>
            </a:endParaRPr>
          </a:p>
          <a:p>
            <a:endParaRPr lang="en-GB" dirty="0">
              <a:latin typeface="Gill Sans MT" panose="020B0502020104020203" pitchFamily="34" charset="0"/>
            </a:endParaRPr>
          </a:p>
          <a:p>
            <a:endParaRPr lang="en-GB" dirty="0">
              <a:solidFill>
                <a:prstClr val="black"/>
              </a:solidFill>
            </a:endParaRPr>
          </a:p>
          <a:p>
            <a:pPr marL="0" indent="0">
              <a:buNone/>
            </a:pPr>
            <a:endParaRPr lang="en-GB" dirty="0"/>
          </a:p>
        </p:txBody>
      </p:sp>
      <p:pic>
        <p:nvPicPr>
          <p:cNvPr id="4098" name="Picture 2" descr="The Learning Scientis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6693" y="5109801"/>
            <a:ext cx="1401588" cy="162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992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35591"/>
            <a:ext cx="7772400" cy="1558747"/>
          </a:xfrm>
        </p:spPr>
        <p:txBody>
          <a:bodyPr>
            <a:normAutofit/>
          </a:bodyPr>
          <a:lstStyle/>
          <a:p>
            <a:r>
              <a:rPr lang="en-GB" sz="4800" dirty="0" smtClean="0"/>
              <a:t>Let me know what is/isn’t working for you…</a:t>
            </a:r>
            <a:endParaRPr lang="en-GB" sz="4800" dirty="0"/>
          </a:p>
        </p:txBody>
      </p:sp>
      <p:sp>
        <p:nvSpPr>
          <p:cNvPr id="3" name="Subtitle 2"/>
          <p:cNvSpPr>
            <a:spLocks noGrp="1"/>
          </p:cNvSpPr>
          <p:nvPr>
            <p:ph type="subTitle" idx="1"/>
          </p:nvPr>
        </p:nvSpPr>
        <p:spPr>
          <a:xfrm>
            <a:off x="1143000" y="4828165"/>
            <a:ext cx="6858000" cy="1655762"/>
          </a:xfrm>
        </p:spPr>
        <p:txBody>
          <a:bodyPr>
            <a:normAutofit/>
          </a:bodyPr>
          <a:lstStyle/>
          <a:p>
            <a:r>
              <a:rPr lang="en-GB" sz="2800" dirty="0" smtClean="0"/>
              <a:t>Rachel Corcoran-Daldy</a:t>
            </a:r>
          </a:p>
          <a:p>
            <a:r>
              <a:rPr lang="en-GB" sz="2800" dirty="0" smtClean="0"/>
              <a:t>daldyr@st-andrews-boys.org.uk</a:t>
            </a:r>
          </a:p>
          <a:p>
            <a:r>
              <a:rPr lang="en-GB" sz="2800" dirty="0" smtClean="0"/>
              <a:t>@</a:t>
            </a:r>
            <a:r>
              <a:rPr lang="en-GB" sz="2800" dirty="0" err="1" smtClean="0"/>
              <a:t>rcdbazinga</a:t>
            </a:r>
            <a:endParaRPr lang="en-GB" sz="2800" dirty="0" smtClean="0"/>
          </a:p>
          <a:p>
            <a:endParaRPr lang="en-GB" sz="2800" dirty="0"/>
          </a:p>
        </p:txBody>
      </p:sp>
      <p:sp>
        <p:nvSpPr>
          <p:cNvPr id="4" name="Rectangle 3"/>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16"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sp>
        <p:nvSpPr>
          <p:cNvPr id="18" name="Rectangle 17"/>
          <p:cNvSpPr/>
          <p:nvPr/>
        </p:nvSpPr>
        <p:spPr>
          <a:xfrm>
            <a:off x="186061" y="1012954"/>
            <a:ext cx="8771877" cy="1938992"/>
          </a:xfrm>
          <a:prstGeom prst="rect">
            <a:avLst/>
          </a:prstGeom>
        </p:spPr>
        <p:txBody>
          <a:bodyPr wrap="square">
            <a:spAutoFit/>
          </a:bodyPr>
          <a:lstStyle/>
          <a:p>
            <a:pPr algn="ctr"/>
            <a:r>
              <a:rPr lang="en-GB" sz="4000" dirty="0">
                <a:solidFill>
                  <a:prstClr val="black"/>
                </a:solidFill>
                <a:latin typeface="Calibri Light" panose="020F0302020204030204"/>
                <a:ea typeface="+mj-ea"/>
                <a:cs typeface="+mj-cs"/>
              </a:rPr>
              <a:t>"If you could choose </a:t>
            </a:r>
            <a:r>
              <a:rPr lang="en-GB" sz="4000" b="1" dirty="0">
                <a:solidFill>
                  <a:prstClr val="black"/>
                </a:solidFill>
                <a:latin typeface="Calibri Light" panose="020F0302020204030204"/>
                <a:ea typeface="+mj-ea"/>
                <a:cs typeface="+mj-cs"/>
              </a:rPr>
              <a:t>only one thing</a:t>
            </a:r>
            <a:r>
              <a:rPr lang="en-GB" sz="4000" dirty="0">
                <a:solidFill>
                  <a:prstClr val="black"/>
                </a:solidFill>
                <a:latin typeface="Calibri Light" panose="020F0302020204030204"/>
                <a:ea typeface="+mj-ea"/>
                <a:cs typeface="+mj-cs"/>
              </a:rPr>
              <a:t> from this session you want to remember in 10 years, what would it be and why?" </a:t>
            </a:r>
            <a:endParaRPr lang="en-GB" sz="1600" dirty="0"/>
          </a:p>
        </p:txBody>
      </p:sp>
    </p:spTree>
    <p:extLst>
      <p:ext uri="{BB962C8B-B14F-4D97-AF65-F5344CB8AC3E}">
        <p14:creationId xmlns:p14="http://schemas.microsoft.com/office/powerpoint/2010/main" val="260393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43"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pic>
        <p:nvPicPr>
          <p:cNvPr id="1026" name="Picture 2" descr="Image result for re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363" y="1921174"/>
            <a:ext cx="8370916" cy="44086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28650" y="849807"/>
            <a:ext cx="7886700" cy="1050869"/>
          </a:xfrm>
        </p:spPr>
        <p:txBody>
          <a:bodyPr>
            <a:normAutofit fontScale="90000"/>
          </a:bodyPr>
          <a:lstStyle/>
          <a:p>
            <a:pPr algn="ctr"/>
            <a:r>
              <a:rPr lang="en-GB" dirty="0" smtClean="0"/>
              <a:t>What strategies are you using with your students?</a:t>
            </a:r>
            <a:endParaRPr lang="en-GB" dirty="0"/>
          </a:p>
        </p:txBody>
      </p:sp>
    </p:spTree>
    <p:extLst>
      <p:ext uri="{BB962C8B-B14F-4D97-AF65-F5344CB8AC3E}">
        <p14:creationId xmlns:p14="http://schemas.microsoft.com/office/powerpoint/2010/main" val="1426552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ighligh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834303"/>
            <a:ext cx="3619500" cy="252412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43" name="Picture 2" descr="Home"/>
          <p:cNvPicPr>
            <a:picLocks noChangeAspect="1" noChangeArrowheads="1"/>
          </p:cNvPicPr>
          <p:nvPr/>
        </p:nvPicPr>
        <p:blipFill>
          <a:blip r:embed="rId5"/>
          <a:srcRect/>
          <a:stretch>
            <a:fillRect/>
          </a:stretch>
        </p:blipFill>
        <p:spPr bwMode="auto">
          <a:xfrm>
            <a:off x="828308" y="105726"/>
            <a:ext cx="4762500" cy="571501"/>
          </a:xfrm>
          <a:prstGeom prst="rect">
            <a:avLst/>
          </a:prstGeom>
          <a:noFill/>
        </p:spPr>
      </p:pic>
      <p:sp>
        <p:nvSpPr>
          <p:cNvPr id="3" name="Title 2"/>
          <p:cNvSpPr>
            <a:spLocks noGrp="1"/>
          </p:cNvSpPr>
          <p:nvPr>
            <p:ph type="title"/>
          </p:nvPr>
        </p:nvSpPr>
        <p:spPr>
          <a:xfrm>
            <a:off x="249827" y="852541"/>
            <a:ext cx="7886700" cy="1258670"/>
          </a:xfrm>
        </p:spPr>
        <p:txBody>
          <a:bodyPr>
            <a:normAutofit fontScale="90000"/>
          </a:bodyPr>
          <a:lstStyle/>
          <a:p>
            <a:r>
              <a:rPr lang="en-GB" dirty="0" smtClean="0"/>
              <a:t>According to research, not all revision techniques are equal…</a:t>
            </a:r>
            <a:endParaRPr lang="en-GB" dirty="0"/>
          </a:p>
        </p:txBody>
      </p:sp>
      <p:sp>
        <p:nvSpPr>
          <p:cNvPr id="11" name="Content Placeholder 10"/>
          <p:cNvSpPr>
            <a:spLocks noGrp="1"/>
          </p:cNvSpPr>
          <p:nvPr>
            <p:ph idx="1"/>
          </p:nvPr>
        </p:nvSpPr>
        <p:spPr>
          <a:xfrm>
            <a:off x="249827" y="2134444"/>
            <a:ext cx="8265523" cy="3430333"/>
          </a:xfrm>
        </p:spPr>
        <p:txBody>
          <a:bodyPr/>
          <a:lstStyle/>
          <a:p>
            <a:pPr marL="0" indent="0">
              <a:buNone/>
            </a:pPr>
            <a:r>
              <a:rPr lang="en-GB" b="1" u="sng" dirty="0" smtClean="0"/>
              <a:t>Bad:</a:t>
            </a:r>
            <a:r>
              <a:rPr lang="en-GB" dirty="0" smtClean="0"/>
              <a:t> </a:t>
            </a:r>
            <a:r>
              <a:rPr lang="en-GB" dirty="0" smtClean="0">
                <a:sym typeface="Wingdings" panose="05000000000000000000" pitchFamily="2" charset="2"/>
              </a:rPr>
              <a:t></a:t>
            </a:r>
            <a:endParaRPr lang="en-GB" b="1" u="sng" dirty="0" smtClean="0"/>
          </a:p>
          <a:p>
            <a:pPr marL="0" indent="0">
              <a:buNone/>
            </a:pPr>
            <a:r>
              <a:rPr lang="en-GB" dirty="0" smtClean="0"/>
              <a:t>Highlighting &amp; cramming</a:t>
            </a:r>
          </a:p>
          <a:p>
            <a:pPr marL="0" indent="0">
              <a:buNone/>
            </a:pPr>
            <a:endParaRPr lang="en-GB" dirty="0"/>
          </a:p>
          <a:p>
            <a:pPr marL="0" indent="0">
              <a:buNone/>
            </a:pPr>
            <a:r>
              <a:rPr lang="en-GB" b="1" u="sng" dirty="0" smtClean="0"/>
              <a:t>Good:</a:t>
            </a:r>
            <a:r>
              <a:rPr lang="en-GB" dirty="0" smtClean="0"/>
              <a:t> </a:t>
            </a:r>
            <a:r>
              <a:rPr lang="en-GB" dirty="0" smtClean="0">
                <a:sym typeface="Wingdings" panose="05000000000000000000" pitchFamily="2" charset="2"/>
              </a:rPr>
              <a:t></a:t>
            </a:r>
            <a:endParaRPr lang="en-GB" u="sng" dirty="0" smtClean="0">
              <a:solidFill>
                <a:srgbClr val="FF0000"/>
              </a:solidFill>
            </a:endParaRPr>
          </a:p>
          <a:p>
            <a:pPr marL="0" indent="0">
              <a:buNone/>
            </a:pPr>
            <a:r>
              <a:rPr lang="en-GB" b="1" dirty="0" smtClean="0">
                <a:solidFill>
                  <a:srgbClr val="FF0000"/>
                </a:solidFill>
              </a:rPr>
              <a:t>Retrieval practice</a:t>
            </a:r>
            <a:r>
              <a:rPr lang="en-GB" dirty="0" smtClean="0">
                <a:solidFill>
                  <a:srgbClr val="FF0000"/>
                </a:solidFill>
              </a:rPr>
              <a:t>, </a:t>
            </a:r>
            <a:r>
              <a:rPr lang="en-GB" dirty="0" smtClean="0"/>
              <a:t>Spaced practice, </a:t>
            </a:r>
            <a:r>
              <a:rPr lang="en-GB" dirty="0" err="1" smtClean="0"/>
              <a:t>lnterleaving</a:t>
            </a:r>
            <a:r>
              <a:rPr lang="en-GB" dirty="0" smtClean="0"/>
              <a:t>, Elaboration, Concrete examples, Dual coding</a:t>
            </a:r>
            <a:endParaRPr lang="en-GB" dirty="0"/>
          </a:p>
        </p:txBody>
      </p:sp>
      <p:sp>
        <p:nvSpPr>
          <p:cNvPr id="12" name="TextBox 11"/>
          <p:cNvSpPr txBox="1"/>
          <p:nvPr/>
        </p:nvSpPr>
        <p:spPr>
          <a:xfrm>
            <a:off x="249827" y="5251279"/>
            <a:ext cx="822046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John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Dunlosky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Strengthening the Student Toolbox</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Study Strategies to Boost Learning," American Educator, Fall, 2013</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pp 12-21.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Megan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Smith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&amp; Yana </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Weinstein</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The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Learning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Scientists: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http://www.learningscientists.org</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6"/>
              </a:rPr>
              <a:t>/</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2052" name="Picture 4" descr="Image result for bored br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345" y="5588011"/>
            <a:ext cx="1847259" cy="126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037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102" y="1494607"/>
            <a:ext cx="2048898" cy="20488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886479"/>
            <a:ext cx="7886700" cy="804210"/>
          </a:xfrm>
        </p:spPr>
        <p:txBody>
          <a:bodyPr/>
          <a:lstStyle/>
          <a:p>
            <a:r>
              <a:rPr lang="en-GB" dirty="0" smtClean="0"/>
              <a:t>Retrieval practice – 3 phases</a:t>
            </a:r>
            <a:endParaRPr lang="en-GB" dirty="0"/>
          </a:p>
        </p:txBody>
      </p:sp>
      <p:sp>
        <p:nvSpPr>
          <p:cNvPr id="3" name="Content Placeholder 2"/>
          <p:cNvSpPr>
            <a:spLocks noGrp="1"/>
          </p:cNvSpPr>
          <p:nvPr>
            <p:ph idx="1"/>
          </p:nvPr>
        </p:nvSpPr>
        <p:spPr>
          <a:xfrm>
            <a:off x="315831" y="1672093"/>
            <a:ext cx="6830927" cy="4826243"/>
          </a:xfrm>
        </p:spPr>
        <p:txBody>
          <a:bodyPr>
            <a:normAutofit/>
          </a:bodyPr>
          <a:lstStyle/>
          <a:p>
            <a:r>
              <a:rPr lang="en-GB" b="1" dirty="0" smtClean="0"/>
              <a:t>Retrieval practice </a:t>
            </a:r>
            <a:r>
              <a:rPr lang="en-GB" dirty="0" smtClean="0"/>
              <a:t>- e.g</a:t>
            </a:r>
            <a:r>
              <a:rPr lang="en-GB" dirty="0"/>
              <a:t>. low stakes quiz, fill in the gaps, spot the mistake, </a:t>
            </a:r>
            <a:r>
              <a:rPr lang="en-GB" dirty="0" err="1" smtClean="0"/>
              <a:t>etc</a:t>
            </a:r>
            <a:r>
              <a:rPr lang="en-GB" dirty="0"/>
              <a:t>;</a:t>
            </a:r>
            <a:r>
              <a:rPr lang="en-GB" dirty="0" smtClean="0"/>
              <a:t> best </a:t>
            </a:r>
            <a:r>
              <a:rPr lang="en-GB" dirty="0"/>
              <a:t>done </a:t>
            </a:r>
            <a:r>
              <a:rPr lang="en-GB" dirty="0" smtClean="0"/>
              <a:t>regularly; </a:t>
            </a:r>
            <a:r>
              <a:rPr lang="en-GB" dirty="0"/>
              <a:t>include a mixture of </a:t>
            </a:r>
            <a:r>
              <a:rPr lang="en-GB" dirty="0" smtClean="0"/>
              <a:t>topics (interleaving)</a:t>
            </a:r>
          </a:p>
          <a:p>
            <a:pPr marL="514350" indent="-514350">
              <a:buFont typeface="+mj-lt"/>
              <a:buAutoNum type="arabicPeriod"/>
            </a:pPr>
            <a:endParaRPr lang="en-GB" sz="1800" dirty="0" smtClean="0"/>
          </a:p>
          <a:p>
            <a:r>
              <a:rPr lang="en-GB" b="1" dirty="0" smtClean="0"/>
              <a:t>Immediate feedback </a:t>
            </a:r>
            <a:r>
              <a:rPr lang="en-GB" dirty="0" smtClean="0"/>
              <a:t>- </a:t>
            </a:r>
            <a:r>
              <a:rPr lang="en-GB" sz="2400" dirty="0" smtClean="0">
                <a:latin typeface="Trebuchet MS" panose="020B0603020202020204" pitchFamily="34" charset="0"/>
              </a:rPr>
              <a:t>to </a:t>
            </a:r>
            <a:r>
              <a:rPr lang="en-GB" sz="2400" dirty="0">
                <a:latin typeface="Trebuchet MS" panose="020B0603020202020204" pitchFamily="34" charset="0"/>
              </a:rPr>
              <a:t>avoid misconceptions.</a:t>
            </a:r>
          </a:p>
          <a:p>
            <a:endParaRPr lang="en-GB" sz="1800" dirty="0" smtClean="0"/>
          </a:p>
          <a:p>
            <a:r>
              <a:rPr lang="en-GB" b="1" dirty="0" smtClean="0"/>
              <a:t>Metacognition</a:t>
            </a:r>
            <a:r>
              <a:rPr lang="en-GB" dirty="0" smtClean="0"/>
              <a:t> - </a:t>
            </a:r>
            <a:r>
              <a:rPr lang="en-GB" sz="2400" dirty="0">
                <a:latin typeface="Trebuchet MS" panose="020B0603020202020204" pitchFamily="34" charset="0"/>
              </a:rPr>
              <a:t>Students should be encouraged to think about their thought processes and how easy it was to recall the information.</a:t>
            </a:r>
          </a:p>
          <a:p>
            <a:endParaRPr lang="en-GB" b="1" dirty="0"/>
          </a:p>
        </p:txBody>
      </p:sp>
      <p:sp>
        <p:nvSpPr>
          <p:cNvPr id="4" name="Rectangle 3"/>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6" name="Picture 2" descr="Home"/>
          <p:cNvPicPr>
            <a:picLocks noChangeAspect="1" noChangeArrowheads="1"/>
          </p:cNvPicPr>
          <p:nvPr/>
        </p:nvPicPr>
        <p:blipFill>
          <a:blip r:embed="rId5"/>
          <a:srcRect/>
          <a:stretch>
            <a:fillRect/>
          </a:stretch>
        </p:blipFill>
        <p:spPr bwMode="auto">
          <a:xfrm>
            <a:off x="828308" y="105726"/>
            <a:ext cx="4762500" cy="571501"/>
          </a:xfrm>
          <a:prstGeom prst="rect">
            <a:avLst/>
          </a:prstGeom>
          <a:noFill/>
        </p:spPr>
      </p:pic>
      <p:sp>
        <p:nvSpPr>
          <p:cNvPr id="7" name="Rectangle 6"/>
          <p:cNvSpPr/>
          <p:nvPr/>
        </p:nvSpPr>
        <p:spPr>
          <a:xfrm>
            <a:off x="0" y="6498336"/>
            <a:ext cx="9144000" cy="35966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GB" dirty="0">
                <a:solidFill>
                  <a:schemeClr val="bg1"/>
                </a:solidFill>
              </a:rPr>
              <a:t>http://www.learningscientists.org</a:t>
            </a:r>
            <a:r>
              <a:rPr lang="en-GB" dirty="0">
                <a:solidFill>
                  <a:prstClr val="black"/>
                </a:solidFill>
              </a:rPr>
              <a:t>/</a:t>
            </a:r>
          </a:p>
        </p:txBody>
      </p:sp>
      <p:pic>
        <p:nvPicPr>
          <p:cNvPr id="9" name="Picture 8"/>
          <p:cNvPicPr>
            <a:picLocks noChangeAspect="1"/>
          </p:cNvPicPr>
          <p:nvPr/>
        </p:nvPicPr>
        <p:blipFill rotWithShape="1">
          <a:blip r:embed="rId6"/>
          <a:srcRect t="25860" b="24737"/>
          <a:stretch/>
        </p:blipFill>
        <p:spPr>
          <a:xfrm>
            <a:off x="6447798" y="3432752"/>
            <a:ext cx="2454819" cy="1212767"/>
          </a:xfrm>
          <a:prstGeom prst="rect">
            <a:avLst/>
          </a:prstGeom>
        </p:spPr>
      </p:pic>
      <p:pic>
        <p:nvPicPr>
          <p:cNvPr id="4106" name="Picture 10" descr="Image result for quiz"/>
          <p:cNvPicPr>
            <a:picLocks noChangeAspect="1" noChangeArrowheads="1"/>
          </p:cNvPicPr>
          <p:nvPr/>
        </p:nvPicPr>
        <p:blipFill rotWithShape="1">
          <a:blip r:embed="rId7">
            <a:extLst>
              <a:ext uri="{28A0092B-C50C-407E-A947-70E740481C1C}">
                <a14:useLocalDpi xmlns:a14="http://schemas.microsoft.com/office/drawing/2010/main" val="0"/>
              </a:ext>
            </a:extLst>
          </a:blip>
          <a:srcRect l="14063" r="15656"/>
          <a:stretch/>
        </p:blipFill>
        <p:spPr bwMode="auto">
          <a:xfrm>
            <a:off x="7046974" y="4688585"/>
            <a:ext cx="178067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69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4106"/>
                                        </p:tgtEl>
                                        <p:attrNameLst>
                                          <p:attrName>style.visibility</p:attrName>
                                        </p:attrNameLst>
                                      </p:cBhvr>
                                      <p:to>
                                        <p:strVal val="visible"/>
                                      </p:to>
                                    </p:set>
                                    <p:animEffect transition="in" filter="fade">
                                      <p:cBhvr>
                                        <p:cTn id="29"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498336"/>
            <a:ext cx="9144000" cy="35966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en-GB" dirty="0">
                <a:solidFill>
                  <a:prstClr val="white"/>
                </a:solidFill>
                <a:latin typeface="Gill Sans MT" panose="020B0502020104020203" pitchFamily="34" charset="0"/>
              </a:rPr>
              <a:t>https://www.retrievalpractice.org/</a:t>
            </a:r>
            <a:endPar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42" name="Rectangle 41"/>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43"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graphicFrame>
        <p:nvGraphicFramePr>
          <p:cNvPr id="3" name="Table 2"/>
          <p:cNvGraphicFramePr>
            <a:graphicFrameLocks noGrp="1"/>
          </p:cNvGraphicFramePr>
          <p:nvPr>
            <p:extLst/>
          </p:nvPr>
        </p:nvGraphicFramePr>
        <p:xfrm>
          <a:off x="375556" y="1600196"/>
          <a:ext cx="8322632" cy="3779157"/>
        </p:xfrm>
        <a:graphic>
          <a:graphicData uri="http://schemas.openxmlformats.org/drawingml/2006/table">
            <a:tbl>
              <a:tblPr firstRow="1" bandRow="1">
                <a:tableStyleId>{5940675A-B579-460E-94D1-54222C63F5DA}</a:tableStyleId>
              </a:tblPr>
              <a:tblGrid>
                <a:gridCol w="2080658">
                  <a:extLst>
                    <a:ext uri="{9D8B030D-6E8A-4147-A177-3AD203B41FA5}">
                      <a16:colId xmlns:a16="http://schemas.microsoft.com/office/drawing/2014/main" val="704497849"/>
                    </a:ext>
                  </a:extLst>
                </a:gridCol>
                <a:gridCol w="2080658">
                  <a:extLst>
                    <a:ext uri="{9D8B030D-6E8A-4147-A177-3AD203B41FA5}">
                      <a16:colId xmlns:a16="http://schemas.microsoft.com/office/drawing/2014/main" val="3399916046"/>
                    </a:ext>
                  </a:extLst>
                </a:gridCol>
                <a:gridCol w="2080658">
                  <a:extLst>
                    <a:ext uri="{9D8B030D-6E8A-4147-A177-3AD203B41FA5}">
                      <a16:colId xmlns:a16="http://schemas.microsoft.com/office/drawing/2014/main" val="3293941601"/>
                    </a:ext>
                  </a:extLst>
                </a:gridCol>
                <a:gridCol w="2080658">
                  <a:extLst>
                    <a:ext uri="{9D8B030D-6E8A-4147-A177-3AD203B41FA5}">
                      <a16:colId xmlns:a16="http://schemas.microsoft.com/office/drawing/2014/main" val="1618803619"/>
                    </a:ext>
                  </a:extLst>
                </a:gridCol>
              </a:tblGrid>
              <a:tr h="12597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rPr>
                        <a:t>What are</a:t>
                      </a:r>
                      <a:r>
                        <a:rPr lang="en-GB" sz="1800" b="1" baseline="0" dirty="0" smtClean="0">
                          <a:solidFill>
                            <a:schemeClr val="bg1"/>
                          </a:solidFill>
                        </a:rPr>
                        <a:t> the 3 types of radiation?</a:t>
                      </a:r>
                      <a:endParaRPr lang="en-GB" sz="1800" b="1" dirty="0" smtClean="0">
                        <a:solidFill>
                          <a:schemeClr val="bg1"/>
                        </a:solidFill>
                      </a:endParaRPr>
                    </a:p>
                  </a:txBody>
                  <a:tcPr anchor="ctr">
                    <a:solidFill>
                      <a:schemeClr val="accent2"/>
                    </a:solidFill>
                  </a:tcPr>
                </a:tc>
                <a:tc>
                  <a:txBody>
                    <a:bodyPr/>
                    <a:lstStyle/>
                    <a:p>
                      <a:pPr algn="ctr"/>
                      <a:r>
                        <a:rPr lang="en-GB" b="1" dirty="0" smtClean="0">
                          <a:solidFill>
                            <a:schemeClr val="bg1"/>
                          </a:solidFill>
                        </a:rPr>
                        <a:t>How is aluminium extracted from its ore?</a:t>
                      </a:r>
                      <a:endParaRPr lang="en-GB" b="1" dirty="0">
                        <a:solidFill>
                          <a:schemeClr val="bg1"/>
                        </a:solidFill>
                      </a:endParaRPr>
                    </a:p>
                  </a:txBody>
                  <a:tcPr anchor="ctr">
                    <a:solidFill>
                      <a:srgbClr val="CC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How many neutrons in Aluminium?</a:t>
                      </a:r>
                      <a:endParaRPr lang="en-GB" dirty="0"/>
                    </a:p>
                  </a:txBody>
                  <a:tcPr anchor="ctr">
                    <a:solidFill>
                      <a:srgbClr val="00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rPr>
                        <a:t>Why do metals conduct electricity?</a:t>
                      </a:r>
                    </a:p>
                  </a:txBody>
                  <a:tcPr anchor="ctr">
                    <a:solidFill>
                      <a:schemeClr val="accent2"/>
                    </a:solidFill>
                  </a:tcPr>
                </a:tc>
                <a:extLst>
                  <a:ext uri="{0D108BD9-81ED-4DB2-BD59-A6C34878D82A}">
                    <a16:rowId xmlns:a16="http://schemas.microsoft.com/office/drawing/2014/main" val="2584062426"/>
                  </a:ext>
                </a:extLst>
              </a:tr>
              <a:tr h="12597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What does exothermic mean?</a:t>
                      </a:r>
                      <a:endParaRPr lang="en-GB" b="1" dirty="0"/>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smtClean="0"/>
                        <a:t>What are the sub-atomic particles?</a:t>
                      </a:r>
                    </a:p>
                  </a:txBody>
                  <a:tcPr anchor="ctr">
                    <a:solidFill>
                      <a:srgbClr val="00FFFF"/>
                    </a:solidFill>
                  </a:tcPr>
                </a:tc>
                <a:tc>
                  <a:txBody>
                    <a:bodyPr/>
                    <a:lstStyle/>
                    <a:p>
                      <a:pPr algn="ctr"/>
                      <a:r>
                        <a:rPr lang="en-GB" sz="1600" b="1" dirty="0" smtClean="0">
                          <a:solidFill>
                            <a:schemeClr val="bg1"/>
                          </a:solidFill>
                        </a:rPr>
                        <a:t>What acid is reacted with copper </a:t>
                      </a:r>
                      <a:r>
                        <a:rPr lang="en-GB" sz="1600" b="1" baseline="0" dirty="0" smtClean="0">
                          <a:solidFill>
                            <a:schemeClr val="bg1"/>
                          </a:solidFill>
                        </a:rPr>
                        <a:t> oxide to form copper </a:t>
                      </a:r>
                      <a:r>
                        <a:rPr lang="en-GB" sz="1600" b="1" baseline="0" dirty="0" err="1" smtClean="0">
                          <a:solidFill>
                            <a:schemeClr val="bg1"/>
                          </a:solidFill>
                        </a:rPr>
                        <a:t>sulfate</a:t>
                      </a:r>
                      <a:r>
                        <a:rPr lang="en-GB" sz="1600" b="1" baseline="0" dirty="0" smtClean="0">
                          <a:solidFill>
                            <a:schemeClr val="bg1"/>
                          </a:solidFill>
                        </a:rPr>
                        <a:t>?</a:t>
                      </a:r>
                      <a:endParaRPr lang="en-GB" sz="1600" b="1" dirty="0">
                        <a:solidFill>
                          <a:schemeClr val="bg1"/>
                        </a:solidFill>
                      </a:endParaRPr>
                    </a:p>
                  </a:txBody>
                  <a:tcPr anchor="ctr">
                    <a:solidFill>
                      <a:srgbClr val="CC00FF"/>
                    </a:solidFill>
                  </a:tcPr>
                </a:tc>
                <a:tc>
                  <a:txBody>
                    <a:bodyPr/>
                    <a:lstStyle/>
                    <a:p>
                      <a:pPr algn="ctr"/>
                      <a:r>
                        <a:rPr lang="en-GB" b="1" dirty="0" smtClean="0"/>
                        <a:t>Give two examples of exothermic reactions</a:t>
                      </a:r>
                      <a:endParaRPr lang="en-GB" b="1" dirty="0"/>
                    </a:p>
                  </a:txBody>
                  <a:tcPr anchor="ctr">
                    <a:solidFill>
                      <a:srgbClr val="92D050"/>
                    </a:solidFill>
                  </a:tcPr>
                </a:tc>
                <a:extLst>
                  <a:ext uri="{0D108BD9-81ED-4DB2-BD59-A6C34878D82A}">
                    <a16:rowId xmlns:a16="http://schemas.microsoft.com/office/drawing/2014/main" val="4201705756"/>
                  </a:ext>
                </a:extLst>
              </a:tr>
              <a:tr h="12597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rPr>
                        <a:t>How is radiation</a:t>
                      </a:r>
                      <a:r>
                        <a:rPr lang="en-GB" sz="1800" b="1" baseline="0" dirty="0" smtClean="0">
                          <a:solidFill>
                            <a:schemeClr val="bg1"/>
                          </a:solidFill>
                        </a:rPr>
                        <a:t> measured?</a:t>
                      </a:r>
                      <a:endParaRPr lang="en-GB" sz="1800" b="1" dirty="0" smtClean="0">
                        <a:solidFill>
                          <a:schemeClr val="bg1"/>
                        </a:solidFill>
                      </a:endParaRPr>
                    </a:p>
                  </a:txBody>
                  <a:tcPr anchor="ctr">
                    <a:solidFill>
                      <a:schemeClr val="accent2"/>
                    </a:solidFill>
                  </a:tcPr>
                </a:tc>
                <a:tc>
                  <a:txBody>
                    <a:bodyPr/>
                    <a:lstStyle/>
                    <a:p>
                      <a:pPr algn="ctr"/>
                      <a:r>
                        <a:rPr lang="en-GB" b="1" dirty="0" smtClean="0"/>
                        <a:t>How can endothermic reactions be measured?</a:t>
                      </a:r>
                      <a:endParaRPr lang="en-GB" b="1" dirty="0"/>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smtClean="0"/>
                        <a:t>Why do ionic compounds have high melting points?</a:t>
                      </a:r>
                    </a:p>
                  </a:txBody>
                  <a:tcPr anchor="ctr">
                    <a:solidFill>
                      <a:srgbClr val="00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chemeClr val="bg1"/>
                          </a:solidFill>
                        </a:rPr>
                        <a:t>How</a:t>
                      </a:r>
                      <a:r>
                        <a:rPr lang="en-GB" b="1" baseline="0" dirty="0" smtClean="0">
                          <a:solidFill>
                            <a:schemeClr val="bg1"/>
                          </a:solidFill>
                        </a:rPr>
                        <a:t> many atoms and elements are in CuSO</a:t>
                      </a:r>
                      <a:r>
                        <a:rPr lang="en-GB" b="1" baseline="-25000" dirty="0" smtClean="0">
                          <a:solidFill>
                            <a:schemeClr val="bg1"/>
                          </a:solidFill>
                        </a:rPr>
                        <a:t>4</a:t>
                      </a:r>
                      <a:endParaRPr lang="en-GB" b="1" dirty="0">
                        <a:solidFill>
                          <a:schemeClr val="bg1"/>
                        </a:solidFill>
                      </a:endParaRPr>
                    </a:p>
                  </a:txBody>
                  <a:tcPr anchor="ctr">
                    <a:solidFill>
                      <a:srgbClr val="CC00FF"/>
                    </a:solidFill>
                  </a:tcPr>
                </a:tc>
                <a:extLst>
                  <a:ext uri="{0D108BD9-81ED-4DB2-BD59-A6C34878D82A}">
                    <a16:rowId xmlns:a16="http://schemas.microsoft.com/office/drawing/2014/main" val="943052191"/>
                  </a:ext>
                </a:extLst>
              </a:tr>
            </a:tbl>
          </a:graphicData>
        </a:graphic>
      </p:graphicFrame>
      <p:graphicFrame>
        <p:nvGraphicFramePr>
          <p:cNvPr id="12" name="Table 11"/>
          <p:cNvGraphicFramePr>
            <a:graphicFrameLocks noGrp="1"/>
          </p:cNvGraphicFramePr>
          <p:nvPr>
            <p:extLst/>
          </p:nvPr>
        </p:nvGraphicFramePr>
        <p:xfrm>
          <a:off x="727624" y="5735012"/>
          <a:ext cx="7609732" cy="541295"/>
        </p:xfrm>
        <a:graphic>
          <a:graphicData uri="http://schemas.openxmlformats.org/drawingml/2006/table">
            <a:tbl>
              <a:tblPr firstRow="1" bandRow="1">
                <a:tableStyleId>{5940675A-B579-460E-94D1-54222C63F5DA}</a:tableStyleId>
              </a:tblPr>
              <a:tblGrid>
                <a:gridCol w="1902433">
                  <a:extLst>
                    <a:ext uri="{9D8B030D-6E8A-4147-A177-3AD203B41FA5}">
                      <a16:colId xmlns:a16="http://schemas.microsoft.com/office/drawing/2014/main" val="1307662415"/>
                    </a:ext>
                  </a:extLst>
                </a:gridCol>
                <a:gridCol w="1902433">
                  <a:extLst>
                    <a:ext uri="{9D8B030D-6E8A-4147-A177-3AD203B41FA5}">
                      <a16:colId xmlns:a16="http://schemas.microsoft.com/office/drawing/2014/main" val="530689775"/>
                    </a:ext>
                  </a:extLst>
                </a:gridCol>
                <a:gridCol w="1902433">
                  <a:extLst>
                    <a:ext uri="{9D8B030D-6E8A-4147-A177-3AD203B41FA5}">
                      <a16:colId xmlns:a16="http://schemas.microsoft.com/office/drawing/2014/main" val="3122148011"/>
                    </a:ext>
                  </a:extLst>
                </a:gridCol>
                <a:gridCol w="1902433">
                  <a:extLst>
                    <a:ext uri="{9D8B030D-6E8A-4147-A177-3AD203B41FA5}">
                      <a16:colId xmlns:a16="http://schemas.microsoft.com/office/drawing/2014/main" val="1620705077"/>
                    </a:ext>
                  </a:extLst>
                </a:gridCol>
              </a:tblGrid>
              <a:tr h="541295">
                <a:tc>
                  <a:txBody>
                    <a:bodyPr/>
                    <a:lstStyle/>
                    <a:p>
                      <a:pPr algn="ctr"/>
                      <a:r>
                        <a:rPr lang="en-GB" b="1" dirty="0" smtClean="0"/>
                        <a:t>Last lesson</a:t>
                      </a:r>
                      <a:r>
                        <a:rPr lang="en-GB" b="1" baseline="0" dirty="0" smtClean="0"/>
                        <a:t> (1)</a:t>
                      </a:r>
                      <a:endParaRPr lang="en-GB" b="1" dirty="0"/>
                    </a:p>
                  </a:txBody>
                  <a:tcPr anchor="ctr">
                    <a:solidFill>
                      <a:srgbClr val="00FFFF"/>
                    </a:solidFill>
                  </a:tcPr>
                </a:tc>
                <a:tc>
                  <a:txBody>
                    <a:bodyPr/>
                    <a:lstStyle/>
                    <a:p>
                      <a:pPr algn="ctr"/>
                      <a:r>
                        <a:rPr lang="en-GB" b="1" dirty="0" smtClean="0">
                          <a:solidFill>
                            <a:schemeClr val="bg1"/>
                          </a:solidFill>
                        </a:rPr>
                        <a:t>Last</a:t>
                      </a:r>
                      <a:r>
                        <a:rPr lang="en-GB" b="1" baseline="0" dirty="0" smtClean="0">
                          <a:solidFill>
                            <a:schemeClr val="bg1"/>
                          </a:solidFill>
                        </a:rPr>
                        <a:t> week (2)</a:t>
                      </a:r>
                      <a:endParaRPr lang="en-GB" b="1" dirty="0">
                        <a:solidFill>
                          <a:schemeClr val="bg1"/>
                        </a:solidFill>
                      </a:endParaRPr>
                    </a:p>
                  </a:txBody>
                  <a:tcPr anchor="ctr">
                    <a:solidFill>
                      <a:schemeClr val="accent2"/>
                    </a:solidFill>
                  </a:tcPr>
                </a:tc>
                <a:tc>
                  <a:txBody>
                    <a:bodyPr/>
                    <a:lstStyle/>
                    <a:p>
                      <a:pPr algn="ctr"/>
                      <a:r>
                        <a:rPr lang="en-GB" b="1" dirty="0" smtClean="0"/>
                        <a:t>2 weeks ago(3)</a:t>
                      </a:r>
                      <a:endParaRPr lang="en-GB" b="1" dirty="0"/>
                    </a:p>
                  </a:txBody>
                  <a:tcPr anchor="ctr">
                    <a:solidFill>
                      <a:srgbClr val="92D050"/>
                    </a:solidFill>
                  </a:tcPr>
                </a:tc>
                <a:tc>
                  <a:txBody>
                    <a:bodyPr/>
                    <a:lstStyle/>
                    <a:p>
                      <a:pPr algn="ctr"/>
                      <a:r>
                        <a:rPr lang="en-GB" b="1" dirty="0" smtClean="0">
                          <a:solidFill>
                            <a:schemeClr val="bg1"/>
                          </a:solidFill>
                        </a:rPr>
                        <a:t>Further back! (4)</a:t>
                      </a:r>
                      <a:endParaRPr lang="en-GB" b="1" dirty="0">
                        <a:solidFill>
                          <a:schemeClr val="bg1"/>
                        </a:solidFill>
                      </a:endParaRPr>
                    </a:p>
                  </a:txBody>
                  <a:tcPr anchor="ctr">
                    <a:solidFill>
                      <a:srgbClr val="CC00FF"/>
                    </a:solidFill>
                  </a:tcPr>
                </a:tc>
                <a:extLst>
                  <a:ext uri="{0D108BD9-81ED-4DB2-BD59-A6C34878D82A}">
                    <a16:rowId xmlns:a16="http://schemas.microsoft.com/office/drawing/2014/main" val="223048638"/>
                  </a:ext>
                </a:extLst>
              </a:tr>
            </a:tbl>
          </a:graphicData>
        </a:graphic>
      </p:graphicFrame>
      <p:sp>
        <p:nvSpPr>
          <p:cNvPr id="22" name="TextBox 21"/>
          <p:cNvSpPr txBox="1"/>
          <p:nvPr/>
        </p:nvSpPr>
        <p:spPr>
          <a:xfrm>
            <a:off x="1628682" y="889588"/>
            <a:ext cx="580761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Retrieval Practice Challenge Grid: </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rot="20519023">
            <a:off x="1343395" y="2828837"/>
            <a:ext cx="6457216" cy="1200329"/>
          </a:xfrm>
          <a:prstGeom prst="rect">
            <a:avLst/>
          </a:prstGeom>
          <a:solidFill>
            <a:srgbClr val="FFFF00"/>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smtClean="0">
                <a:ln/>
                <a:solidFill>
                  <a:srgbClr val="FF0000"/>
                </a:solidFill>
                <a:effectLst/>
              </a:rPr>
              <a:t>Example activity</a:t>
            </a:r>
            <a:endParaRPr lang="en-US" sz="7200" b="1" cap="none" spc="0" dirty="0">
              <a:ln/>
              <a:solidFill>
                <a:srgbClr val="FF0000"/>
              </a:solidFill>
              <a:effectLst/>
            </a:endParaRPr>
          </a:p>
        </p:txBody>
      </p:sp>
    </p:spTree>
    <p:extLst>
      <p:ext uri="{BB962C8B-B14F-4D97-AF65-F5344CB8AC3E}">
        <p14:creationId xmlns:p14="http://schemas.microsoft.com/office/powerpoint/2010/main" val="232819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498336"/>
            <a:ext cx="9144000" cy="35966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en-GB">
                <a:solidFill>
                  <a:prstClr val="white"/>
                </a:solidFill>
                <a:latin typeface="Gill Sans MT" panose="020B0502020104020203" pitchFamily="34" charset="0"/>
              </a:rPr>
              <a:t>https://www.retrievalpractice.org/</a:t>
            </a:r>
            <a:endPar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42" name="Rectangle 41"/>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43"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graphicFrame>
        <p:nvGraphicFramePr>
          <p:cNvPr id="3" name="Table 2"/>
          <p:cNvGraphicFramePr>
            <a:graphicFrameLocks noGrp="1"/>
          </p:cNvGraphicFramePr>
          <p:nvPr>
            <p:extLst/>
          </p:nvPr>
        </p:nvGraphicFramePr>
        <p:xfrm>
          <a:off x="462482" y="1602725"/>
          <a:ext cx="8140016" cy="3779157"/>
        </p:xfrm>
        <a:graphic>
          <a:graphicData uri="http://schemas.openxmlformats.org/drawingml/2006/table">
            <a:tbl>
              <a:tblPr firstRow="1" bandRow="1">
                <a:tableStyleId>{5940675A-B579-460E-94D1-54222C63F5DA}</a:tableStyleId>
              </a:tblPr>
              <a:tblGrid>
                <a:gridCol w="2035004">
                  <a:extLst>
                    <a:ext uri="{9D8B030D-6E8A-4147-A177-3AD203B41FA5}">
                      <a16:colId xmlns:a16="http://schemas.microsoft.com/office/drawing/2014/main" val="704497849"/>
                    </a:ext>
                  </a:extLst>
                </a:gridCol>
                <a:gridCol w="2035004">
                  <a:extLst>
                    <a:ext uri="{9D8B030D-6E8A-4147-A177-3AD203B41FA5}">
                      <a16:colId xmlns:a16="http://schemas.microsoft.com/office/drawing/2014/main" val="3399916046"/>
                    </a:ext>
                  </a:extLst>
                </a:gridCol>
                <a:gridCol w="2035004">
                  <a:extLst>
                    <a:ext uri="{9D8B030D-6E8A-4147-A177-3AD203B41FA5}">
                      <a16:colId xmlns:a16="http://schemas.microsoft.com/office/drawing/2014/main" val="3293941601"/>
                    </a:ext>
                  </a:extLst>
                </a:gridCol>
                <a:gridCol w="2035004">
                  <a:extLst>
                    <a:ext uri="{9D8B030D-6E8A-4147-A177-3AD203B41FA5}">
                      <a16:colId xmlns:a16="http://schemas.microsoft.com/office/drawing/2014/main" val="1618803619"/>
                    </a:ext>
                  </a:extLst>
                </a:gridCol>
              </a:tblGrid>
              <a:tr h="12597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rPr>
                        <a:t>Alpha</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rPr>
                        <a:t>Beta</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rPr>
                        <a:t>Gamma </a:t>
                      </a:r>
                    </a:p>
                  </a:txBody>
                  <a:tcPr anchor="ctr">
                    <a:solidFill>
                      <a:schemeClr val="accent2"/>
                    </a:solidFill>
                  </a:tcPr>
                </a:tc>
                <a:tc>
                  <a:txBody>
                    <a:bodyPr/>
                    <a:lstStyle/>
                    <a:p>
                      <a:pPr algn="ctr"/>
                      <a:r>
                        <a:rPr lang="en-GB" b="1" dirty="0" smtClean="0">
                          <a:solidFill>
                            <a:schemeClr val="bg1"/>
                          </a:solidFill>
                        </a:rPr>
                        <a:t>Electrolysis</a:t>
                      </a:r>
                      <a:r>
                        <a:rPr lang="en-GB" b="1" baseline="0" dirty="0" smtClean="0">
                          <a:solidFill>
                            <a:schemeClr val="bg1"/>
                          </a:solidFill>
                        </a:rPr>
                        <a:t> </a:t>
                      </a:r>
                    </a:p>
                    <a:p>
                      <a:pPr algn="ctr"/>
                      <a:r>
                        <a:rPr lang="en-GB" b="1" baseline="0" dirty="0" smtClean="0">
                          <a:solidFill>
                            <a:schemeClr val="bg1"/>
                          </a:solidFill>
                        </a:rPr>
                        <a:t>(when dissolved in </a:t>
                      </a:r>
                      <a:r>
                        <a:rPr lang="en-GB" b="1" baseline="0" dirty="0" err="1" smtClean="0">
                          <a:solidFill>
                            <a:schemeClr val="bg1"/>
                          </a:solidFill>
                        </a:rPr>
                        <a:t>cryolite</a:t>
                      </a:r>
                      <a:r>
                        <a:rPr lang="en-GB" b="1" baseline="0" dirty="0" smtClean="0">
                          <a:solidFill>
                            <a:schemeClr val="bg1"/>
                          </a:solidFill>
                        </a:rPr>
                        <a:t>)</a:t>
                      </a:r>
                      <a:endParaRPr lang="en-GB" b="1" dirty="0">
                        <a:solidFill>
                          <a:schemeClr val="bg1"/>
                        </a:solidFill>
                      </a:endParaRPr>
                    </a:p>
                  </a:txBody>
                  <a:tcPr anchor="ctr">
                    <a:solidFill>
                      <a:srgbClr val="CC00FF"/>
                    </a:solidFill>
                  </a:tcPr>
                </a:tc>
                <a:tc>
                  <a:txBody>
                    <a:bodyPr/>
                    <a:lstStyle/>
                    <a:p>
                      <a:pPr marL="0" marR="0" indent="0" algn="ctr" defTabSz="914400" rtl="0" eaLnBrk="1" fontAlgn="auto" latinLnBrk="0" hangingPunct="1">
                        <a:lnSpc>
                          <a:spcPct val="100000"/>
                        </a:lnSpc>
                        <a:spcBef>
                          <a:spcPts val="600"/>
                        </a:spcBef>
                        <a:spcAft>
                          <a:spcPts val="600"/>
                        </a:spcAft>
                        <a:buClrTx/>
                        <a:buSzTx/>
                        <a:buFont typeface="+mj-lt"/>
                        <a:buNone/>
                        <a:tabLst/>
                        <a:defRPr/>
                      </a:pPr>
                      <a:r>
                        <a:rPr lang="en-GB" sz="1800" b="1" dirty="0" smtClean="0">
                          <a:solidFill>
                            <a:schemeClr val="tx1"/>
                          </a:solidFill>
                        </a:rPr>
                        <a:t>27-13=14</a:t>
                      </a:r>
                    </a:p>
                  </a:txBody>
                  <a:tcPr anchor="ctr">
                    <a:solidFill>
                      <a:srgbClr val="00FFFF"/>
                    </a:solidFill>
                  </a:tcPr>
                </a:tc>
                <a:tc>
                  <a:txBody>
                    <a:bodyPr/>
                    <a:lstStyle/>
                    <a:p>
                      <a:pPr algn="ctr"/>
                      <a:r>
                        <a:rPr lang="en-GB" b="1" dirty="0" smtClean="0">
                          <a:solidFill>
                            <a:schemeClr val="bg1"/>
                          </a:solidFill>
                        </a:rPr>
                        <a:t>Delocalised electrons</a:t>
                      </a:r>
                      <a:endParaRPr lang="en-GB" b="1" dirty="0">
                        <a:solidFill>
                          <a:schemeClr val="bg1"/>
                        </a:solidFill>
                      </a:endParaRPr>
                    </a:p>
                  </a:txBody>
                  <a:tcPr anchor="ctr">
                    <a:solidFill>
                      <a:schemeClr val="accent2"/>
                    </a:solidFill>
                  </a:tcPr>
                </a:tc>
                <a:extLst>
                  <a:ext uri="{0D108BD9-81ED-4DB2-BD59-A6C34878D82A}">
                    <a16:rowId xmlns:a16="http://schemas.microsoft.com/office/drawing/2014/main" val="2584062426"/>
                  </a:ext>
                </a:extLst>
              </a:tr>
              <a:tr h="1259719">
                <a:tc>
                  <a:txBody>
                    <a:bodyPr/>
                    <a:lstStyle/>
                    <a:p>
                      <a:pPr algn="ctr"/>
                      <a:r>
                        <a:rPr lang="en-GB" b="1" dirty="0" smtClean="0">
                          <a:solidFill>
                            <a:schemeClr val="tx1"/>
                          </a:solidFill>
                        </a:rPr>
                        <a:t>Reaction that transfers energy to its surroundings</a:t>
                      </a:r>
                      <a:endParaRPr lang="en-GB" b="1" dirty="0">
                        <a:solidFill>
                          <a:schemeClr val="tx1"/>
                        </a:solidFill>
                      </a:endParaRPr>
                    </a:p>
                  </a:txBody>
                  <a:tcPr anchor="ctr">
                    <a:solidFill>
                      <a:srgbClr val="92D050"/>
                    </a:solidFill>
                  </a:tcPr>
                </a:tc>
                <a:tc>
                  <a:txBody>
                    <a:bodyPr/>
                    <a:lstStyle/>
                    <a:p>
                      <a:pPr algn="ctr"/>
                      <a:r>
                        <a:rPr lang="en-GB" sz="1800" b="1" dirty="0" smtClean="0">
                          <a:solidFill>
                            <a:schemeClr val="tx1"/>
                          </a:solidFill>
                        </a:rPr>
                        <a:t>Protons, neutrons</a:t>
                      </a:r>
                      <a:r>
                        <a:rPr lang="en-GB" sz="1800" b="1" baseline="0" dirty="0" smtClean="0">
                          <a:solidFill>
                            <a:schemeClr val="tx1"/>
                          </a:solidFill>
                        </a:rPr>
                        <a:t> and electrons</a:t>
                      </a:r>
                      <a:endParaRPr lang="en-GB" sz="1800" b="1" dirty="0">
                        <a:solidFill>
                          <a:schemeClr val="tx1"/>
                        </a:solidFill>
                      </a:endParaRPr>
                    </a:p>
                  </a:txBody>
                  <a:tcPr anchor="ctr">
                    <a:solidFill>
                      <a:srgbClr val="00FFFF"/>
                    </a:solidFill>
                  </a:tcPr>
                </a:tc>
                <a:tc>
                  <a:txBody>
                    <a:bodyPr/>
                    <a:lstStyle/>
                    <a:p>
                      <a:pPr algn="ctr"/>
                      <a:r>
                        <a:rPr lang="en-GB" sz="1800" b="1" dirty="0" err="1" smtClean="0">
                          <a:solidFill>
                            <a:schemeClr val="bg1"/>
                          </a:solidFill>
                        </a:rPr>
                        <a:t>Sulfurinc</a:t>
                      </a:r>
                      <a:r>
                        <a:rPr lang="en-GB" sz="1800" b="1" baseline="0" dirty="0" smtClean="0">
                          <a:solidFill>
                            <a:schemeClr val="bg1"/>
                          </a:solidFill>
                        </a:rPr>
                        <a:t> acid</a:t>
                      </a:r>
                      <a:endParaRPr lang="en-GB" sz="1800" b="1" dirty="0">
                        <a:solidFill>
                          <a:schemeClr val="bg1"/>
                        </a:solidFill>
                      </a:endParaRPr>
                    </a:p>
                  </a:txBody>
                  <a:tcPr anchor="ctr">
                    <a:solidFill>
                      <a:srgbClr val="CC00FF"/>
                    </a:solidFill>
                  </a:tcPr>
                </a:tc>
                <a:tc>
                  <a:txBody>
                    <a:bodyPr/>
                    <a:lstStyle/>
                    <a:p>
                      <a:pPr algn="ctr"/>
                      <a:r>
                        <a:rPr lang="en-GB" b="1" dirty="0" smtClean="0">
                          <a:solidFill>
                            <a:schemeClr val="tx1"/>
                          </a:solidFill>
                        </a:rPr>
                        <a:t>e.g. combustion &amp;</a:t>
                      </a:r>
                    </a:p>
                    <a:p>
                      <a:pPr algn="ctr"/>
                      <a:r>
                        <a:rPr lang="en-GB" b="1" dirty="0" smtClean="0">
                          <a:solidFill>
                            <a:schemeClr val="tx1"/>
                          </a:solidFill>
                        </a:rPr>
                        <a:t>Respiration</a:t>
                      </a:r>
                      <a:endParaRPr lang="en-GB" b="1" dirty="0">
                        <a:solidFill>
                          <a:schemeClr val="tx1"/>
                        </a:solidFill>
                      </a:endParaRPr>
                    </a:p>
                  </a:txBody>
                  <a:tcPr anchor="ctr">
                    <a:solidFill>
                      <a:srgbClr val="92D050"/>
                    </a:solidFill>
                  </a:tcPr>
                </a:tc>
                <a:extLst>
                  <a:ext uri="{0D108BD9-81ED-4DB2-BD59-A6C34878D82A}">
                    <a16:rowId xmlns:a16="http://schemas.microsoft.com/office/drawing/2014/main" val="4201705756"/>
                  </a:ext>
                </a:extLst>
              </a:tr>
              <a:tr h="1259719">
                <a:tc>
                  <a:txBody>
                    <a:bodyPr/>
                    <a:lstStyle/>
                    <a:p>
                      <a:pPr algn="ctr"/>
                      <a:r>
                        <a:rPr lang="en-GB" b="1" dirty="0" smtClean="0">
                          <a:solidFill>
                            <a:schemeClr val="bg1"/>
                          </a:solidFill>
                        </a:rPr>
                        <a:t>Using a Geiger-Mueller</a:t>
                      </a:r>
                      <a:r>
                        <a:rPr lang="en-GB" b="1" baseline="0" dirty="0" smtClean="0">
                          <a:solidFill>
                            <a:schemeClr val="bg1"/>
                          </a:solidFill>
                        </a:rPr>
                        <a:t> tube</a:t>
                      </a:r>
                      <a:r>
                        <a:rPr lang="en-GB" b="1" dirty="0" smtClean="0">
                          <a:solidFill>
                            <a:schemeClr val="bg1"/>
                          </a:solidFill>
                        </a:rPr>
                        <a:t> and measured in </a:t>
                      </a:r>
                      <a:r>
                        <a:rPr lang="en-GB" b="1" dirty="0" err="1" smtClean="0">
                          <a:solidFill>
                            <a:schemeClr val="bg1"/>
                          </a:solidFill>
                        </a:rPr>
                        <a:t>Becquerels</a:t>
                      </a:r>
                      <a:endParaRPr lang="en-GB" b="1" dirty="0">
                        <a:solidFill>
                          <a:schemeClr val="bg1"/>
                        </a:solidFill>
                      </a:endParaRPr>
                    </a:p>
                  </a:txBody>
                  <a:tcPr anchor="ctr">
                    <a:solidFill>
                      <a:schemeClr val="accent2"/>
                    </a:solidFill>
                  </a:tcPr>
                </a:tc>
                <a:tc>
                  <a:txBody>
                    <a:bodyPr/>
                    <a:lstStyle/>
                    <a:p>
                      <a:pPr algn="ctr"/>
                      <a:r>
                        <a:rPr lang="en-GB" b="1" dirty="0" smtClean="0"/>
                        <a:t>By recording a drop</a:t>
                      </a:r>
                      <a:r>
                        <a:rPr lang="en-GB" b="1" baseline="0" dirty="0" smtClean="0"/>
                        <a:t> in temperature using a thermometer.</a:t>
                      </a:r>
                      <a:endParaRPr lang="en-GB" b="1" dirty="0"/>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Giant lattice structure</a:t>
                      </a:r>
                    </a:p>
                    <a:p>
                      <a:endParaRPr lang="en-GB" dirty="0"/>
                    </a:p>
                  </a:txBody>
                  <a:tcPr anchor="ctr">
                    <a:solidFill>
                      <a:srgbClr val="00FFFF"/>
                    </a:solidFill>
                  </a:tcPr>
                </a:tc>
                <a:tc>
                  <a:txBody>
                    <a:bodyPr/>
                    <a:lstStyle/>
                    <a:p>
                      <a:pPr algn="ctr"/>
                      <a:r>
                        <a:rPr lang="en-GB" b="1" dirty="0" smtClean="0">
                          <a:solidFill>
                            <a:schemeClr val="bg1"/>
                          </a:solidFill>
                        </a:rPr>
                        <a:t>6 atoms</a:t>
                      </a:r>
                      <a:r>
                        <a:rPr lang="en-GB" b="1" baseline="0" dirty="0" smtClean="0">
                          <a:solidFill>
                            <a:schemeClr val="bg1"/>
                          </a:solidFill>
                        </a:rPr>
                        <a:t> &amp; </a:t>
                      </a:r>
                    </a:p>
                    <a:p>
                      <a:pPr algn="ctr"/>
                      <a:r>
                        <a:rPr lang="en-GB" b="1" baseline="0" dirty="0" smtClean="0">
                          <a:solidFill>
                            <a:schemeClr val="bg1"/>
                          </a:solidFill>
                        </a:rPr>
                        <a:t>3 elements</a:t>
                      </a:r>
                      <a:endParaRPr lang="en-GB" b="1" dirty="0">
                        <a:solidFill>
                          <a:schemeClr val="bg1"/>
                        </a:solidFill>
                      </a:endParaRPr>
                    </a:p>
                  </a:txBody>
                  <a:tcPr anchor="ctr">
                    <a:solidFill>
                      <a:srgbClr val="CC00FF"/>
                    </a:solidFill>
                  </a:tcPr>
                </a:tc>
                <a:extLst>
                  <a:ext uri="{0D108BD9-81ED-4DB2-BD59-A6C34878D82A}">
                    <a16:rowId xmlns:a16="http://schemas.microsoft.com/office/drawing/2014/main" val="943052191"/>
                  </a:ext>
                </a:extLst>
              </a:tr>
            </a:tbl>
          </a:graphicData>
        </a:graphic>
      </p:graphicFrame>
      <p:graphicFrame>
        <p:nvGraphicFramePr>
          <p:cNvPr id="12" name="Table 11"/>
          <p:cNvGraphicFramePr>
            <a:graphicFrameLocks noGrp="1"/>
          </p:cNvGraphicFramePr>
          <p:nvPr>
            <p:extLst/>
          </p:nvPr>
        </p:nvGraphicFramePr>
        <p:xfrm>
          <a:off x="727624" y="5735012"/>
          <a:ext cx="7609732" cy="541295"/>
        </p:xfrm>
        <a:graphic>
          <a:graphicData uri="http://schemas.openxmlformats.org/drawingml/2006/table">
            <a:tbl>
              <a:tblPr firstRow="1" bandRow="1">
                <a:tableStyleId>{5940675A-B579-460E-94D1-54222C63F5DA}</a:tableStyleId>
              </a:tblPr>
              <a:tblGrid>
                <a:gridCol w="1902433">
                  <a:extLst>
                    <a:ext uri="{9D8B030D-6E8A-4147-A177-3AD203B41FA5}">
                      <a16:colId xmlns:a16="http://schemas.microsoft.com/office/drawing/2014/main" val="1307662415"/>
                    </a:ext>
                  </a:extLst>
                </a:gridCol>
                <a:gridCol w="1902433">
                  <a:extLst>
                    <a:ext uri="{9D8B030D-6E8A-4147-A177-3AD203B41FA5}">
                      <a16:colId xmlns:a16="http://schemas.microsoft.com/office/drawing/2014/main" val="530689775"/>
                    </a:ext>
                  </a:extLst>
                </a:gridCol>
                <a:gridCol w="1902433">
                  <a:extLst>
                    <a:ext uri="{9D8B030D-6E8A-4147-A177-3AD203B41FA5}">
                      <a16:colId xmlns:a16="http://schemas.microsoft.com/office/drawing/2014/main" val="3122148011"/>
                    </a:ext>
                  </a:extLst>
                </a:gridCol>
                <a:gridCol w="1902433">
                  <a:extLst>
                    <a:ext uri="{9D8B030D-6E8A-4147-A177-3AD203B41FA5}">
                      <a16:colId xmlns:a16="http://schemas.microsoft.com/office/drawing/2014/main" val="1620705077"/>
                    </a:ext>
                  </a:extLst>
                </a:gridCol>
              </a:tblGrid>
              <a:tr h="541295">
                <a:tc>
                  <a:txBody>
                    <a:bodyPr/>
                    <a:lstStyle/>
                    <a:p>
                      <a:pPr algn="ctr"/>
                      <a:r>
                        <a:rPr lang="en-GB" b="1" dirty="0" smtClean="0"/>
                        <a:t>Last lesson</a:t>
                      </a:r>
                      <a:r>
                        <a:rPr lang="en-GB" b="1" baseline="0" dirty="0" smtClean="0"/>
                        <a:t> (1)</a:t>
                      </a:r>
                      <a:endParaRPr lang="en-GB" b="1" dirty="0"/>
                    </a:p>
                  </a:txBody>
                  <a:tcPr anchor="ctr">
                    <a:solidFill>
                      <a:srgbClr val="00FFFF"/>
                    </a:solidFill>
                  </a:tcPr>
                </a:tc>
                <a:tc>
                  <a:txBody>
                    <a:bodyPr/>
                    <a:lstStyle/>
                    <a:p>
                      <a:pPr algn="ctr"/>
                      <a:r>
                        <a:rPr lang="en-GB" b="1" dirty="0" smtClean="0">
                          <a:solidFill>
                            <a:schemeClr val="bg1"/>
                          </a:solidFill>
                        </a:rPr>
                        <a:t>Last</a:t>
                      </a:r>
                      <a:r>
                        <a:rPr lang="en-GB" b="1" baseline="0" dirty="0" smtClean="0">
                          <a:solidFill>
                            <a:schemeClr val="bg1"/>
                          </a:solidFill>
                        </a:rPr>
                        <a:t> week (2)</a:t>
                      </a:r>
                      <a:endParaRPr lang="en-GB" b="1" dirty="0">
                        <a:solidFill>
                          <a:schemeClr val="bg1"/>
                        </a:solidFill>
                      </a:endParaRPr>
                    </a:p>
                  </a:txBody>
                  <a:tcPr anchor="ctr">
                    <a:solidFill>
                      <a:schemeClr val="accent2"/>
                    </a:solidFill>
                  </a:tcPr>
                </a:tc>
                <a:tc>
                  <a:txBody>
                    <a:bodyPr/>
                    <a:lstStyle/>
                    <a:p>
                      <a:pPr algn="ctr"/>
                      <a:r>
                        <a:rPr lang="en-GB" b="1" dirty="0" smtClean="0"/>
                        <a:t>Last week (3)</a:t>
                      </a:r>
                      <a:endParaRPr lang="en-GB" b="1" dirty="0"/>
                    </a:p>
                  </a:txBody>
                  <a:tcPr anchor="ctr">
                    <a:solidFill>
                      <a:srgbClr val="92D050"/>
                    </a:solidFill>
                  </a:tcPr>
                </a:tc>
                <a:tc>
                  <a:txBody>
                    <a:bodyPr/>
                    <a:lstStyle/>
                    <a:p>
                      <a:pPr algn="ctr"/>
                      <a:r>
                        <a:rPr lang="en-GB" b="1" dirty="0" smtClean="0">
                          <a:solidFill>
                            <a:schemeClr val="bg1"/>
                          </a:solidFill>
                        </a:rPr>
                        <a:t>Further back! (4)</a:t>
                      </a:r>
                      <a:endParaRPr lang="en-GB" b="1" dirty="0">
                        <a:solidFill>
                          <a:schemeClr val="bg1"/>
                        </a:solidFill>
                      </a:endParaRPr>
                    </a:p>
                  </a:txBody>
                  <a:tcPr anchor="ctr">
                    <a:solidFill>
                      <a:srgbClr val="CC00FF"/>
                    </a:solidFill>
                  </a:tcPr>
                </a:tc>
                <a:extLst>
                  <a:ext uri="{0D108BD9-81ED-4DB2-BD59-A6C34878D82A}">
                    <a16:rowId xmlns:a16="http://schemas.microsoft.com/office/drawing/2014/main" val="223048638"/>
                  </a:ext>
                </a:extLst>
              </a:tr>
            </a:tbl>
          </a:graphicData>
        </a:graphic>
      </p:graphicFrame>
      <p:sp>
        <p:nvSpPr>
          <p:cNvPr id="11" name="TextBox 10"/>
          <p:cNvSpPr txBox="1"/>
          <p:nvPr/>
        </p:nvSpPr>
        <p:spPr>
          <a:xfrm>
            <a:off x="149181" y="905903"/>
            <a:ext cx="750654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REFLECT – Which colour was easiest? Why? </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p:cNvSpPr/>
          <p:nvPr/>
        </p:nvSpPr>
        <p:spPr>
          <a:xfrm rot="20324785">
            <a:off x="1017560" y="2984471"/>
            <a:ext cx="6726970" cy="1015663"/>
          </a:xfrm>
          <a:prstGeom prst="rect">
            <a:avLst/>
          </a:prstGeom>
          <a:solidFill>
            <a:srgbClr val="FFFF00"/>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smtClean="0">
                <a:ln/>
                <a:solidFill>
                  <a:srgbClr val="FF0000"/>
                </a:solidFill>
                <a:effectLst/>
              </a:rPr>
              <a:t>Immediate feedback</a:t>
            </a:r>
            <a:endParaRPr lang="en-US" sz="6000" b="1" cap="none" spc="0" dirty="0">
              <a:ln/>
              <a:solidFill>
                <a:srgbClr val="FF0000"/>
              </a:solidFill>
              <a:effectLst/>
            </a:endParaRPr>
          </a:p>
        </p:txBody>
      </p:sp>
      <p:sp>
        <p:nvSpPr>
          <p:cNvPr id="13" name="Left Arrow 12"/>
          <p:cNvSpPr/>
          <p:nvPr/>
        </p:nvSpPr>
        <p:spPr>
          <a:xfrm>
            <a:off x="7585365" y="829309"/>
            <a:ext cx="1328862" cy="773416"/>
          </a:xfrm>
          <a:prstGeom prst="lef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FF0000"/>
                </a:solidFill>
              </a:rPr>
              <a:t>M</a:t>
            </a:r>
            <a:r>
              <a:rPr lang="en-GB" sz="2000" dirty="0" err="1" smtClean="0">
                <a:solidFill>
                  <a:srgbClr val="FF0000"/>
                </a:solidFill>
              </a:rPr>
              <a:t>etacog</a:t>
            </a:r>
            <a:endParaRPr lang="en-GB" sz="2000" dirty="0">
              <a:solidFill>
                <a:srgbClr val="FF0000"/>
              </a:solidFill>
            </a:endParaRPr>
          </a:p>
        </p:txBody>
      </p:sp>
    </p:spTree>
    <p:extLst>
      <p:ext uri="{BB962C8B-B14F-4D97-AF65-F5344CB8AC3E}">
        <p14:creationId xmlns:p14="http://schemas.microsoft.com/office/powerpoint/2010/main" val="373766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498336"/>
            <a:ext cx="9144000" cy="35966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en-GB" dirty="0">
                <a:solidFill>
                  <a:prstClr val="white"/>
                </a:solidFill>
                <a:latin typeface="Gill Sans MT" panose="020B0502020104020203" pitchFamily="34" charset="0"/>
              </a:rPr>
              <a:t>https://en.wikipedia.org/wiki/Forgetting_curve</a:t>
            </a:r>
            <a:endPar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42" name="Rectangle 41"/>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43"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pic>
        <p:nvPicPr>
          <p:cNvPr id="20" name="Picture 2" descr="Forgetting Curve 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495" y="1481850"/>
            <a:ext cx="5129557" cy="3274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7168" y="4253839"/>
            <a:ext cx="818288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What can students do?</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Practice questions (e.g. past papers, websites</a:t>
            </a:r>
            <a:r>
              <a:rPr kumimoji="0" lang="en-GB" sz="24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2400" b="0" i="0" u="none" strike="noStrike" kern="1200" cap="none" spc="0" normalizeH="0" noProof="0" dirty="0" err="1" smtClean="0">
                <a:ln>
                  <a:noFill/>
                </a:ln>
                <a:solidFill>
                  <a:prstClr val="black"/>
                </a:solidFill>
                <a:effectLst/>
                <a:uLnTx/>
                <a:uFillTx/>
                <a:latin typeface="Calibri" panose="020F0502020204030204"/>
                <a:ea typeface="+mn-ea"/>
                <a:cs typeface="+mn-cs"/>
              </a:rPr>
              <a:t>etc</a:t>
            </a:r>
            <a:r>
              <a:rPr kumimoji="0" lang="en-GB" sz="2400" b="0" i="0" u="none" strike="noStrike" kern="1200" cap="none" spc="0" normalizeH="0" noProof="0" dirty="0" smtClean="0">
                <a:ln>
                  <a:noFill/>
                </a:ln>
                <a:solidFill>
                  <a:prstClr val="black"/>
                </a:solidFill>
                <a:effectLst/>
                <a:uLnTx/>
                <a:uFillTx/>
                <a:latin typeface="Calibri" panose="020F0502020204030204"/>
                <a:ea typeface="+mn-ea"/>
                <a:cs typeface="+mn-cs"/>
              </a:rPr>
              <a:t>)</a:t>
            </a: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Make flashcards of anything you come across in your revision that you're unsure about</a:t>
            </a:r>
            <a:r>
              <a:rPr kumimoji="0" lang="en-GB" sz="2400" b="0" i="0" u="none" strike="noStrike" kern="1200" cap="none" spc="0" normalizeH="0" noProof="0" dirty="0" smtClean="0">
                <a:ln>
                  <a:noFill/>
                </a:ln>
                <a:solidFill>
                  <a:prstClr val="black"/>
                </a:solidFill>
                <a:effectLst/>
                <a:uLnTx/>
                <a:uFillTx/>
                <a:latin typeface="Calibri" panose="020F0502020204030204"/>
                <a:ea typeface="+mn-ea"/>
                <a:cs typeface="+mn-cs"/>
              </a:rPr>
              <a:t> (BOX UP regularly!)</a:t>
            </a: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Mind maps from memory (correct and add to them after!)</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15304" y="958630"/>
            <a:ext cx="818288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Why retrieval practice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(and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spaced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practice)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works…</a:t>
            </a:r>
          </a:p>
        </p:txBody>
      </p:sp>
      <p:sp>
        <p:nvSpPr>
          <p:cNvPr id="2" name="TextBox 1"/>
          <p:cNvSpPr txBox="1"/>
          <p:nvPr/>
        </p:nvSpPr>
        <p:spPr>
          <a:xfrm>
            <a:off x="407168" y="2419345"/>
            <a:ext cx="3537151" cy="1015663"/>
          </a:xfrm>
          <a:prstGeom prst="rect">
            <a:avLst/>
          </a:prstGeom>
          <a:noFill/>
        </p:spPr>
        <p:txBody>
          <a:bodyPr wrap="square" rtlCol="0">
            <a:spAutoFit/>
          </a:bodyPr>
          <a:lstStyle/>
          <a:p>
            <a:r>
              <a:rPr lang="en-GB" sz="2000" dirty="0" err="1" smtClean="0"/>
              <a:t>Ebbinghaus</a:t>
            </a:r>
            <a:r>
              <a:rPr lang="en-GB" sz="2000" dirty="0" smtClean="0"/>
              <a:t>’ (1885) forgetting curve</a:t>
            </a:r>
          </a:p>
          <a:p>
            <a:r>
              <a:rPr lang="en-GB" sz="2000" dirty="0" smtClean="0"/>
              <a:t>(repeated </a:t>
            </a:r>
            <a:r>
              <a:rPr lang="en-GB" sz="2000" dirty="0" err="1" smtClean="0"/>
              <a:t>Murre</a:t>
            </a:r>
            <a:r>
              <a:rPr lang="en-GB" sz="2000" dirty="0" smtClean="0"/>
              <a:t> &amp; </a:t>
            </a:r>
            <a:r>
              <a:rPr lang="en-GB" sz="2000" dirty="0" err="1" smtClean="0"/>
              <a:t>Dros</a:t>
            </a:r>
            <a:r>
              <a:rPr lang="en-GB" sz="2000" dirty="0" smtClean="0"/>
              <a:t> 2015</a:t>
            </a:r>
            <a:endParaRPr lang="en-GB" sz="2000" dirty="0"/>
          </a:p>
        </p:txBody>
      </p:sp>
    </p:spTree>
    <p:extLst>
      <p:ext uri="{BB962C8B-B14F-4D97-AF65-F5344CB8AC3E}">
        <p14:creationId xmlns:p14="http://schemas.microsoft.com/office/powerpoint/2010/main" val="2055577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17"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sp>
        <p:nvSpPr>
          <p:cNvPr id="19" name="Rectangle 18"/>
          <p:cNvSpPr/>
          <p:nvPr/>
        </p:nvSpPr>
        <p:spPr>
          <a:xfrm>
            <a:off x="0" y="6498336"/>
            <a:ext cx="9144000" cy="35966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kumimoji="0" lang="en-GB" sz="1800" b="0" i="0" u="none" strike="noStrike" kern="1200" cap="none" spc="0" normalizeH="0" baseline="0" noProof="0" dirty="0" smtClean="0">
                <a:ln>
                  <a:noFill/>
                </a:ln>
                <a:solidFill>
                  <a:prstClr val="white"/>
                </a:solidFill>
                <a:effectLst/>
                <a:uLnTx/>
                <a:uFillTx/>
                <a:latin typeface="Gill Sans MT" panose="020B0502020104020203" pitchFamily="34" charset="0"/>
                <a:ea typeface="+mn-ea"/>
                <a:cs typeface="+mn-cs"/>
              </a:rPr>
              <a:t>“Metacognition</a:t>
            </a:r>
            <a:r>
              <a:rPr kumimoji="0" lang="en-GB" sz="1800" b="0" i="0" u="none" strike="noStrike" kern="1200" cap="none" spc="0" normalizeH="0" noProof="0" dirty="0" smtClean="0">
                <a:ln>
                  <a:noFill/>
                </a:ln>
                <a:solidFill>
                  <a:prstClr val="white"/>
                </a:solidFill>
                <a:effectLst/>
                <a:uLnTx/>
                <a:uFillTx/>
                <a:latin typeface="Gill Sans MT" panose="020B0502020104020203" pitchFamily="34" charset="0"/>
                <a:ea typeface="+mn-ea"/>
                <a:cs typeface="+mn-cs"/>
              </a:rPr>
              <a:t> and self-regulated learning”</a:t>
            </a:r>
            <a:r>
              <a:rPr lang="en-GB" dirty="0">
                <a:solidFill>
                  <a:prstClr val="white"/>
                </a:solidFill>
                <a:latin typeface="Gill Sans MT" panose="020B0502020104020203" pitchFamily="34" charset="0"/>
              </a:rPr>
              <a:t> EEF Guidance report </a:t>
            </a:r>
            <a:r>
              <a:rPr kumimoji="0" lang="en-GB" sz="1800" b="0" i="0" u="none" strike="noStrike" kern="1200" cap="none" spc="0" normalizeH="0" noProof="0" dirty="0" smtClean="0">
                <a:ln>
                  <a:noFill/>
                </a:ln>
                <a:solidFill>
                  <a:prstClr val="white"/>
                </a:solidFill>
                <a:effectLst/>
                <a:uLnTx/>
                <a:uFillTx/>
                <a:latin typeface="Gill Sans MT" panose="020B0502020104020203" pitchFamily="34" charset="0"/>
                <a:ea typeface="+mn-ea"/>
                <a:cs typeface="+mn-cs"/>
              </a:rPr>
              <a:t> (2018)</a:t>
            </a:r>
            <a:endPar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20" name="Title 19"/>
          <p:cNvSpPr>
            <a:spLocks noGrp="1"/>
          </p:cNvSpPr>
          <p:nvPr>
            <p:ph type="title"/>
          </p:nvPr>
        </p:nvSpPr>
        <p:spPr>
          <a:xfrm>
            <a:off x="628650" y="784917"/>
            <a:ext cx="7886700" cy="905772"/>
          </a:xfrm>
        </p:spPr>
        <p:txBody>
          <a:bodyPr/>
          <a:lstStyle/>
          <a:p>
            <a:r>
              <a:rPr lang="en-GB" dirty="0" smtClean="0"/>
              <a:t>Metacognitive strategies</a:t>
            </a:r>
            <a:endParaRPr lang="en-GB" dirty="0"/>
          </a:p>
        </p:txBody>
      </p:sp>
      <p:sp>
        <p:nvSpPr>
          <p:cNvPr id="21" name="Content Placeholder 20"/>
          <p:cNvSpPr>
            <a:spLocks noGrp="1"/>
          </p:cNvSpPr>
          <p:nvPr>
            <p:ph idx="1"/>
          </p:nvPr>
        </p:nvSpPr>
        <p:spPr>
          <a:xfrm>
            <a:off x="628650" y="1724893"/>
            <a:ext cx="7886700" cy="4701454"/>
          </a:xfrm>
        </p:spPr>
        <p:txBody>
          <a:bodyPr>
            <a:normAutofit lnSpcReduction="10000"/>
          </a:bodyPr>
          <a:lstStyle/>
          <a:p>
            <a:pPr marL="0" indent="0">
              <a:buNone/>
            </a:pPr>
            <a:r>
              <a:rPr lang="en-GB" dirty="0" smtClean="0"/>
              <a:t>Explicitly teach students metacognitive strategies:</a:t>
            </a:r>
          </a:p>
          <a:p>
            <a:pPr marL="514350" indent="-514350">
              <a:buFont typeface="+mj-lt"/>
              <a:buAutoNum type="arabicPeriod"/>
            </a:pPr>
            <a:r>
              <a:rPr lang="en-GB" dirty="0" smtClean="0"/>
              <a:t>Activating prior knowledge</a:t>
            </a:r>
          </a:p>
          <a:p>
            <a:pPr marL="514350" indent="-514350">
              <a:buFont typeface="+mj-lt"/>
              <a:buAutoNum type="arabicPeriod"/>
            </a:pPr>
            <a:r>
              <a:rPr lang="en-GB" dirty="0" smtClean="0"/>
              <a:t>Explicit strategy instruction</a:t>
            </a:r>
          </a:p>
          <a:p>
            <a:pPr marL="514350" indent="-514350">
              <a:buFont typeface="+mj-lt"/>
              <a:buAutoNum type="arabicPeriod"/>
            </a:pPr>
            <a:r>
              <a:rPr lang="en-GB" b="1" dirty="0" smtClean="0">
                <a:solidFill>
                  <a:srgbClr val="FF0000"/>
                </a:solidFill>
              </a:rPr>
              <a:t>Modelling of learned strategy</a:t>
            </a:r>
          </a:p>
          <a:p>
            <a:pPr marL="514350" indent="-514350">
              <a:buFont typeface="+mj-lt"/>
              <a:buAutoNum type="arabicPeriod"/>
            </a:pPr>
            <a:r>
              <a:rPr lang="en-GB" dirty="0" smtClean="0"/>
              <a:t>Memorisation of learned strategy</a:t>
            </a:r>
          </a:p>
          <a:p>
            <a:pPr marL="514350" indent="-514350">
              <a:buFont typeface="+mj-lt"/>
              <a:buAutoNum type="arabicPeriod"/>
            </a:pPr>
            <a:r>
              <a:rPr lang="en-GB" dirty="0" smtClean="0"/>
              <a:t>Guided practice</a:t>
            </a:r>
          </a:p>
          <a:p>
            <a:pPr marL="514350" indent="-514350">
              <a:buFont typeface="+mj-lt"/>
              <a:buAutoNum type="arabicPeriod"/>
            </a:pPr>
            <a:r>
              <a:rPr lang="en-GB" dirty="0" smtClean="0"/>
              <a:t>Independent practice</a:t>
            </a:r>
          </a:p>
          <a:p>
            <a:pPr marL="514350" indent="-514350">
              <a:buFont typeface="+mj-lt"/>
              <a:buAutoNum type="arabicPeriod"/>
            </a:pPr>
            <a:r>
              <a:rPr lang="en-GB" b="1" dirty="0" smtClean="0">
                <a:solidFill>
                  <a:srgbClr val="FF0000"/>
                </a:solidFill>
              </a:rPr>
              <a:t>Structured reflection </a:t>
            </a:r>
            <a:r>
              <a:rPr lang="en-GB" dirty="0" smtClean="0"/>
              <a:t>– How successful was it? How easy to apply? What situations could it be used in? Why did/didn’t it work?</a:t>
            </a:r>
            <a:endParaRPr lang="en-GB" dirty="0"/>
          </a:p>
        </p:txBody>
      </p:sp>
      <p:pic>
        <p:nvPicPr>
          <p:cNvPr id="2" name="Picture 1"/>
          <p:cNvPicPr>
            <a:picLocks noChangeAspect="1"/>
          </p:cNvPicPr>
          <p:nvPr/>
        </p:nvPicPr>
        <p:blipFill rotWithShape="1">
          <a:blip r:embed="rId5"/>
          <a:srcRect l="31439" t="16266" r="29457" b="16747"/>
          <a:stretch/>
        </p:blipFill>
        <p:spPr>
          <a:xfrm>
            <a:off x="6234434" y="2180492"/>
            <a:ext cx="2604767" cy="2508738"/>
          </a:xfrm>
          <a:prstGeom prst="rect">
            <a:avLst/>
          </a:prstGeom>
        </p:spPr>
      </p:pic>
    </p:spTree>
    <p:extLst>
      <p:ext uri="{BB962C8B-B14F-4D97-AF65-F5344CB8AC3E}">
        <p14:creationId xmlns:p14="http://schemas.microsoft.com/office/powerpoint/2010/main" val="1415856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9309"/>
            <a:ext cx="7886700" cy="996316"/>
          </a:xfrm>
        </p:spPr>
        <p:txBody>
          <a:bodyPr>
            <a:normAutofit fontScale="90000"/>
          </a:bodyPr>
          <a:lstStyle/>
          <a:p>
            <a:r>
              <a:rPr lang="en-GB" dirty="0" smtClean="0"/>
              <a:t>Surprising benefits of low stakes testing and retrieval practice:</a:t>
            </a:r>
            <a:endParaRPr lang="en-GB" dirty="0"/>
          </a:p>
        </p:txBody>
      </p:sp>
      <p:sp>
        <p:nvSpPr>
          <p:cNvPr id="3" name="Content Placeholder 2"/>
          <p:cNvSpPr>
            <a:spLocks noGrp="1"/>
          </p:cNvSpPr>
          <p:nvPr>
            <p:ph idx="1"/>
          </p:nvPr>
        </p:nvSpPr>
        <p:spPr>
          <a:xfrm>
            <a:off x="407168" y="2027373"/>
            <a:ext cx="6663104" cy="4700955"/>
          </a:xfrm>
        </p:spPr>
        <p:txBody>
          <a:bodyPr>
            <a:normAutofit/>
          </a:bodyPr>
          <a:lstStyle/>
          <a:p>
            <a:r>
              <a:rPr lang="en-GB" dirty="0" smtClean="0"/>
              <a:t>Students tested on content that they hadn’t previously been tested on did better if they had been used to frequent low stakes tests.</a:t>
            </a:r>
            <a:endParaRPr lang="en-GB" dirty="0"/>
          </a:p>
          <a:p>
            <a:r>
              <a:rPr lang="en-GB" dirty="0" smtClean="0"/>
              <a:t>Improves metacognitive monitoring, i.e. students have a more accurate calibration of their knowledge (and any gaps).</a:t>
            </a:r>
          </a:p>
          <a:p>
            <a:r>
              <a:rPr lang="en-GB" dirty="0" smtClean="0"/>
              <a:t>Frequency encourages students to study regularly, rather than cram, which improves long-term retention and retrieval</a:t>
            </a:r>
          </a:p>
          <a:p>
            <a:endParaRPr lang="en-GB" dirty="0" smtClean="0"/>
          </a:p>
          <a:p>
            <a:pPr marL="0" indent="0">
              <a:buNone/>
            </a:pPr>
            <a:endParaRPr lang="en-GB" dirty="0" smtClean="0"/>
          </a:p>
        </p:txBody>
      </p:sp>
      <p:sp>
        <p:nvSpPr>
          <p:cNvPr id="4" name="Rectangle 3"/>
          <p:cNvSpPr/>
          <p:nvPr/>
        </p:nvSpPr>
        <p:spPr>
          <a:xfrm>
            <a:off x="0" y="-1964"/>
            <a:ext cx="9144000" cy="831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2" y="55206"/>
            <a:ext cx="640913" cy="672542"/>
          </a:xfrm>
          <a:prstGeom prst="rect">
            <a:avLst/>
          </a:prstGeom>
        </p:spPr>
      </p:pic>
      <p:pic>
        <p:nvPicPr>
          <p:cNvPr id="6" name="Picture 2" descr="Home"/>
          <p:cNvPicPr>
            <a:picLocks noChangeAspect="1" noChangeArrowheads="1"/>
          </p:cNvPicPr>
          <p:nvPr/>
        </p:nvPicPr>
        <p:blipFill>
          <a:blip r:embed="rId4"/>
          <a:srcRect/>
          <a:stretch>
            <a:fillRect/>
          </a:stretch>
        </p:blipFill>
        <p:spPr bwMode="auto">
          <a:xfrm>
            <a:off x="828308" y="105726"/>
            <a:ext cx="4762500" cy="571501"/>
          </a:xfrm>
          <a:prstGeom prst="rect">
            <a:avLst/>
          </a:prstGeom>
          <a:noFill/>
        </p:spPr>
      </p:pic>
      <p:sp>
        <p:nvSpPr>
          <p:cNvPr id="7" name="Rectangle 6"/>
          <p:cNvSpPr/>
          <p:nvPr/>
        </p:nvSpPr>
        <p:spPr>
          <a:xfrm>
            <a:off x="0" y="6498336"/>
            <a:ext cx="9144000" cy="35966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GB" dirty="0" smtClean="0">
                <a:solidFill>
                  <a:prstClr val="black"/>
                </a:solidFill>
              </a:rPr>
              <a:t>/</a:t>
            </a:r>
            <a:r>
              <a:rPr lang="en-GB" dirty="0" err="1" smtClean="0">
                <a:solidFill>
                  <a:schemeClr val="bg1"/>
                </a:solidFill>
              </a:rPr>
              <a:t>Roediger</a:t>
            </a:r>
            <a:r>
              <a:rPr lang="en-GB" dirty="0" smtClean="0">
                <a:solidFill>
                  <a:schemeClr val="bg1"/>
                </a:solidFill>
              </a:rPr>
              <a:t>, </a:t>
            </a:r>
            <a:r>
              <a:rPr lang="en-GB" dirty="0" err="1" smtClean="0">
                <a:solidFill>
                  <a:schemeClr val="bg1"/>
                </a:solidFill>
              </a:rPr>
              <a:t>Putneam</a:t>
            </a:r>
            <a:r>
              <a:rPr lang="en-GB" dirty="0" smtClean="0">
                <a:solidFill>
                  <a:schemeClr val="bg1"/>
                </a:solidFill>
              </a:rPr>
              <a:t> &amp; Smith (2011)</a:t>
            </a:r>
            <a:endParaRPr lang="en-GB" dirty="0">
              <a:solidFill>
                <a:prstClr val="black"/>
              </a:solidFill>
            </a:endParaRPr>
          </a:p>
        </p:txBody>
      </p:sp>
      <p:pic>
        <p:nvPicPr>
          <p:cNvPr id="2050" name="Picture 2" descr="Image result for success"/>
          <p:cNvPicPr>
            <a:picLocks noChangeAspect="1" noChangeArrowheads="1"/>
          </p:cNvPicPr>
          <p:nvPr/>
        </p:nvPicPr>
        <p:blipFill rotWithShape="1">
          <a:blip r:embed="rId5">
            <a:extLst>
              <a:ext uri="{28A0092B-C50C-407E-A947-70E740481C1C}">
                <a14:useLocalDpi xmlns:a14="http://schemas.microsoft.com/office/drawing/2010/main" val="0"/>
              </a:ext>
            </a:extLst>
          </a:blip>
          <a:srcRect l="8974" r="57101"/>
          <a:stretch/>
        </p:blipFill>
        <p:spPr bwMode="auto">
          <a:xfrm>
            <a:off x="6973132" y="1977707"/>
            <a:ext cx="2170868" cy="341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799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 00 - Blank lesson plan.pptx" id="{766E7EA0-3C5E-4F7C-A1D7-DCD1FB15E670}" vid="{0F482A8D-573B-4263-BF2C-063A7515C5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966</TotalTime>
  <Words>1396</Words>
  <Application>Microsoft Office PowerPoint</Application>
  <PresentationFormat>On-screen Show (4:3)</PresentationFormat>
  <Paragraphs>159</Paragraphs>
  <Slides>15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Gill Sans MT</vt:lpstr>
      <vt:lpstr>Trebuchet MS</vt:lpstr>
      <vt:lpstr>Wingdings</vt:lpstr>
      <vt:lpstr>Office Theme</vt:lpstr>
      <vt:lpstr>1_Office Theme</vt:lpstr>
      <vt:lpstr>Retrieval practice and other strategies to improve memory for terminal GCSE’s</vt:lpstr>
      <vt:lpstr>What strategies are you using with your students?</vt:lpstr>
      <vt:lpstr>According to research, not all revision techniques are equal…</vt:lpstr>
      <vt:lpstr>Retrieval practice – 3 phases</vt:lpstr>
      <vt:lpstr>PowerPoint Presentation</vt:lpstr>
      <vt:lpstr>PowerPoint Presentation</vt:lpstr>
      <vt:lpstr>PowerPoint Presentation</vt:lpstr>
      <vt:lpstr>Metacognitive strategies</vt:lpstr>
      <vt:lpstr>Surprising benefits of low stakes testing and retrieval practice:</vt:lpstr>
      <vt:lpstr>Additional effects observed -</vt:lpstr>
      <vt:lpstr>Additional strategies employed-</vt:lpstr>
      <vt:lpstr>Desirable difficulty</vt:lpstr>
      <vt:lpstr>How has this research changed my practice:</vt:lpstr>
      <vt:lpstr>Further info &amp; resources</vt:lpstr>
      <vt:lpstr>Let me know what is/isn’t working for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Corcoran-Daldy</dc:creator>
  <cp:lastModifiedBy>Wright, Benjamin</cp:lastModifiedBy>
  <cp:revision>53</cp:revision>
  <cp:lastPrinted>2018-06-25T07:53:40Z</cp:lastPrinted>
  <dcterms:created xsi:type="dcterms:W3CDTF">2018-06-24T10:53:23Z</dcterms:created>
  <dcterms:modified xsi:type="dcterms:W3CDTF">2018-06-26T08:13:04Z</dcterms:modified>
</cp:coreProperties>
</file>